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5"/>
  </p:notesMasterIdLst>
  <p:sldIdLst>
    <p:sldId id="277" r:id="rId5"/>
    <p:sldId id="281" r:id="rId6"/>
    <p:sldId id="282" r:id="rId7"/>
    <p:sldId id="283" r:id="rId8"/>
    <p:sldId id="286" r:id="rId9"/>
    <p:sldId id="287" r:id="rId10"/>
    <p:sldId id="288" r:id="rId11"/>
    <p:sldId id="289" r:id="rId12"/>
    <p:sldId id="280" r:id="rId13"/>
    <p:sldId id="285" r:id="rId14"/>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8573D"/>
    <a:srgbClr val="FFC1C7"/>
    <a:srgbClr val="13532D"/>
    <a:srgbClr val="C6B8AE"/>
    <a:srgbClr val="A78F6F"/>
    <a:srgbClr val="EFEBE8"/>
    <a:srgbClr val="F59D0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3447" autoAdjust="0"/>
  </p:normalViewPr>
  <p:slideViewPr>
    <p:cSldViewPr snapToGrid="0">
      <p:cViewPr>
        <p:scale>
          <a:sx n="75" d="100"/>
          <a:sy n="75" d="100"/>
        </p:scale>
        <p:origin x="2238" y="77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5AB054-E6DB-4780-B176-356266F9B3D5}" type="datetimeFigureOut">
              <a:rPr kumimoji="1" lang="ja-JP" altLang="en-US" smtClean="0"/>
              <a:t>2025/10/26</a:t>
            </a:fld>
            <a:endParaRPr kumimoji="1" lang="ja-JP" altLang="en-US"/>
          </a:p>
        </p:txBody>
      </p:sp>
      <p:sp>
        <p:nvSpPr>
          <p:cNvPr id="4" name="スライド イメージ プレースホルダー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2A7CBA-95A1-4CE7-868E-991C52947D69}" type="slidenum">
              <a:rPr kumimoji="1" lang="ja-JP" altLang="en-US" smtClean="0"/>
              <a:t>‹#›</a:t>
            </a:fld>
            <a:endParaRPr kumimoji="1" lang="ja-JP" altLang="en-US"/>
          </a:p>
        </p:txBody>
      </p:sp>
    </p:spTree>
    <p:extLst>
      <p:ext uri="{BB962C8B-B14F-4D97-AF65-F5344CB8AC3E}">
        <p14:creationId xmlns:p14="http://schemas.microsoft.com/office/powerpoint/2010/main" val="151508173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CDE245D2-3FF2-4768-90D0-977338893C74}" type="slidenum">
              <a:rPr kumimoji="1" lang="ja-JP" altLang="en-US" smtClean="0"/>
              <a:t>1</a:t>
            </a:fld>
            <a:endParaRPr kumimoji="1" lang="ja-JP" altLang="en-US"/>
          </a:p>
        </p:txBody>
      </p:sp>
    </p:spTree>
    <p:extLst>
      <p:ext uri="{BB962C8B-B14F-4D97-AF65-F5344CB8AC3E}">
        <p14:creationId xmlns:p14="http://schemas.microsoft.com/office/powerpoint/2010/main" val="25896407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42950" y="2653553"/>
            <a:ext cx="8420100" cy="856410"/>
          </a:xfrm>
        </p:spPr>
        <p:txBody>
          <a:bodyPr anchor="ctr"/>
          <a:lstStyle>
            <a:lvl1pPr algn="ctr">
              <a:defRPr sz="6000" b="1"/>
            </a:lvl1pPr>
          </a:lstStyle>
          <a:p>
            <a:r>
              <a:rPr lang="ja-JP" altLang="en-US" dirty="0"/>
              <a:t>タイトルの書式設定</a:t>
            </a:r>
            <a:endParaRPr lang="en-US" dirty="0"/>
          </a:p>
        </p:txBody>
      </p:sp>
      <p:sp>
        <p:nvSpPr>
          <p:cNvPr id="3" name="Subtitle 2"/>
          <p:cNvSpPr>
            <a:spLocks noGrp="1"/>
          </p:cNvSpPr>
          <p:nvPr>
            <p:ph type="subTitle" idx="1"/>
          </p:nvPr>
        </p:nvSpPr>
        <p:spPr>
          <a:xfrm>
            <a:off x="1238250" y="3876348"/>
            <a:ext cx="7429500" cy="548621"/>
          </a:xfrm>
        </p:spPr>
        <p:txBody>
          <a:bodyPr anchor="ct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dirty="0"/>
              <a:t>マスター サブタイトルの書式設定</a:t>
            </a:r>
            <a:endParaRPr lang="en-US" dirty="0"/>
          </a:p>
        </p:txBody>
      </p:sp>
      <p:sp>
        <p:nvSpPr>
          <p:cNvPr id="6" name="Slide Number Placeholder 5"/>
          <p:cNvSpPr>
            <a:spLocks noGrp="1"/>
          </p:cNvSpPr>
          <p:nvPr>
            <p:ph type="sldNum" sz="quarter" idx="12"/>
          </p:nvPr>
        </p:nvSpPr>
        <p:spPr/>
        <p:txBody>
          <a:bodyPr/>
          <a:lstStyle/>
          <a:p>
            <a:fld id="{C3ADE9BC-4970-4A2C-AD0F-DFA584D76955}" type="slidenum">
              <a:rPr kumimoji="1" lang="ja-JP" altLang="en-US" smtClean="0"/>
              <a:t>‹#›</a:t>
            </a:fld>
            <a:endParaRPr kumimoji="1" lang="ja-JP" altLang="en-US"/>
          </a:p>
        </p:txBody>
      </p:sp>
    </p:spTree>
    <p:extLst>
      <p:ext uri="{BB962C8B-B14F-4D97-AF65-F5344CB8AC3E}">
        <p14:creationId xmlns:p14="http://schemas.microsoft.com/office/powerpoint/2010/main" val="2428980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b="1"/>
            </a:lvl1pPr>
          </a:lstStyle>
          <a:p>
            <a:r>
              <a:rPr lang="ja-JP" altLang="en-US" dirty="0"/>
              <a:t>マスター タイトルの書式設定</a:t>
            </a:r>
            <a:endParaRPr lang="en-US" dirty="0"/>
          </a:p>
        </p:txBody>
      </p:sp>
      <p:sp>
        <p:nvSpPr>
          <p:cNvPr id="3" name="Content Placeholder 2"/>
          <p:cNvSpPr>
            <a:spLocks noGrp="1"/>
          </p:cNvSpPr>
          <p:nvPr>
            <p:ph idx="1"/>
          </p:nvPr>
        </p:nvSpPr>
        <p:spPr>
          <a:xfrm>
            <a:off x="681038" y="1751851"/>
            <a:ext cx="8543925" cy="4532407"/>
          </a:xfrm>
        </p:spPr>
        <p:txBody>
          <a:bodyPr>
            <a:noAutofit/>
          </a:bodyPr>
          <a:lstStyle>
            <a:lvl1pPr marL="177800" indent="-177800">
              <a:defRPr sz="1800">
                <a:latin typeface="Meiryo UI" panose="020B0604030504040204" pitchFamily="50" charset="-128"/>
                <a:ea typeface="Meiryo UI" panose="020B0604030504040204" pitchFamily="50" charset="-128"/>
              </a:defRPr>
            </a:lvl1pPr>
            <a:lvl2pPr marL="539750" indent="-177800">
              <a:buFont typeface="Meiryo UI" panose="020B0604030504040204" pitchFamily="50" charset="-128"/>
              <a:buChar char="–"/>
              <a:defRPr sz="1600">
                <a:latin typeface="Meiryo UI" panose="020B0604030504040204" pitchFamily="50" charset="-128"/>
                <a:ea typeface="Meiryo UI" panose="020B0604030504040204" pitchFamily="50" charset="-128"/>
              </a:defRPr>
            </a:lvl2pPr>
            <a:lvl3pPr marL="895350" indent="-177800">
              <a:defRPr sz="1600">
                <a:latin typeface="Meiryo UI" panose="020B0604030504040204" pitchFamily="50" charset="-128"/>
                <a:ea typeface="Meiryo UI" panose="020B0604030504040204" pitchFamily="50" charset="-128"/>
              </a:defRPr>
            </a:lvl3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p:txBody>
      </p:sp>
      <p:sp>
        <p:nvSpPr>
          <p:cNvPr id="6" name="Slide Number Placeholder 5"/>
          <p:cNvSpPr>
            <a:spLocks noGrp="1"/>
          </p:cNvSpPr>
          <p:nvPr>
            <p:ph type="sldNum" sz="quarter" idx="12"/>
          </p:nvPr>
        </p:nvSpPr>
        <p:spPr/>
        <p:txBody>
          <a:bodyPr/>
          <a:lstStyle>
            <a:lvl1pPr>
              <a:defRPr>
                <a:latin typeface="Meiryo UI" panose="020B0604030504040204" pitchFamily="50" charset="-128"/>
                <a:ea typeface="Meiryo UI" panose="020B0604030504040204" pitchFamily="50" charset="-128"/>
              </a:defRPr>
            </a:lvl1pPr>
          </a:lstStyle>
          <a:p>
            <a:fld id="{C3ADE9BC-4970-4A2C-AD0F-DFA584D76955}" type="slidenum">
              <a:rPr kumimoji="1" lang="ja-JP" altLang="en-US" smtClean="0"/>
              <a:pPr/>
              <a:t>‹#›</a:t>
            </a:fld>
            <a:endParaRPr kumimoji="1" lang="ja-JP" altLang="en-US"/>
          </a:p>
        </p:txBody>
      </p:sp>
      <p:sp>
        <p:nvSpPr>
          <p:cNvPr id="8" name="テキスト プレースホルダー 7">
            <a:extLst>
              <a:ext uri="{FF2B5EF4-FFF2-40B4-BE49-F238E27FC236}">
                <a16:creationId xmlns:a16="http://schemas.microsoft.com/office/drawing/2014/main" id="{C3634032-9A81-1488-FBAD-1248754268BD}"/>
              </a:ext>
            </a:extLst>
          </p:cNvPr>
          <p:cNvSpPr>
            <a:spLocks noGrp="1"/>
          </p:cNvSpPr>
          <p:nvPr>
            <p:ph type="body" sz="quarter" idx="13"/>
          </p:nvPr>
        </p:nvSpPr>
        <p:spPr>
          <a:xfrm>
            <a:off x="681037" y="1155700"/>
            <a:ext cx="8543925" cy="416764"/>
          </a:xfrm>
        </p:spPr>
        <p:txBody>
          <a:bodyPr>
            <a:noAutofit/>
          </a:bodyPr>
          <a:lstStyle>
            <a:lvl1pPr marL="0" indent="0">
              <a:buNone/>
              <a:defRPr b="1"/>
            </a:lvl1pPr>
          </a:lstStyle>
          <a:p>
            <a:pPr lvl="0"/>
            <a:r>
              <a:rPr kumimoji="1" lang="ja-JP" altLang="en-US" dirty="0"/>
              <a:t>マスター テキストの書式設定</a:t>
            </a:r>
          </a:p>
        </p:txBody>
      </p:sp>
    </p:spTree>
    <p:extLst>
      <p:ext uri="{BB962C8B-B14F-4D97-AF65-F5344CB8AC3E}">
        <p14:creationId xmlns:p14="http://schemas.microsoft.com/office/powerpoint/2010/main" val="2035931470"/>
      </p:ext>
    </p:extLst>
  </p:cSld>
  <p:clrMapOvr>
    <a:masterClrMapping/>
  </p:clrMapOvr>
  <p:extLst>
    <p:ext uri="{DCECCB84-F9BA-43D5-87BE-67443E8EF086}">
      <p15:sldGuideLst xmlns:p15="http://schemas.microsoft.com/office/powerpoint/2012/main">
        <p15:guide id="1" orient="horz" pos="2160">
          <p15:clr>
            <a:srgbClr val="FBAE40"/>
          </p15:clr>
        </p15:guide>
        <p15:guide id="2" pos="312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789" b="0" i="0">
                <a:solidFill>
                  <a:srgbClr val="78573D"/>
                </a:solidFill>
                <a:latin typeface="PMingLiU"/>
                <a:cs typeface="PMingLiU"/>
              </a:defRPr>
            </a:lvl1pPr>
          </a:lstStyle>
          <a:p>
            <a:pPr>
              <a:defRPr>
                <a:latin typeface="Noto Sans JP"/>
                <a:ea typeface="Noto Sans JP"/>
                <a:cs typeface="Noto Sans JP"/>
              </a:defRPr>
            </a:pPr>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pPr>
              <a:defRPr>
                <a:latin typeface="Noto Sans JP"/>
                <a:ea typeface="Noto Sans JP"/>
                <a:cs typeface="Noto Sans JP"/>
              </a:defRPr>
            </a:pPr>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pPr>
              <a:defRPr>
                <a:latin typeface="Noto Sans JP"/>
                <a:ea typeface="Noto Sans JP"/>
                <a:cs typeface="Noto Sans JP"/>
              </a:defRPr>
            </a:pPr>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pPr>
              <a:defRPr>
                <a:latin typeface="Noto Sans JP"/>
                <a:ea typeface="Noto Sans JP"/>
                <a:cs typeface="Noto Sans JP"/>
              </a:defRPr>
            </a:pPr>
            <a:fld id="{1D8BD707-D9CF-40AE-B4C6-C98DA3205C09}" type="datetimeFigureOut">
              <a:rPr lang="en-US">
                <a:latin typeface="Noto Sans JP"/>
                <a:ea typeface="Noto Sans JP"/>
                <a:cs typeface="Noto Sans JP"/>
              </a:rPr>
              <a:t>10/26/2025</a:t>
            </a:fld>
            <a:endParaRPr lang="en-US">
              <a:latin typeface="Noto Sans JP"/>
              <a:ea typeface="Noto Sans JP"/>
              <a:cs typeface="Noto Sans JP"/>
            </a:endParaRP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pPr>
              <a:defRPr>
                <a:latin typeface="Noto Sans JP"/>
                <a:ea typeface="Noto Sans JP"/>
                <a:cs typeface="Noto Sans JP"/>
              </a:defRPr>
            </a:pPr>
            <a:fld id="{B6F15528-21DE-4FAA-801E-634DDDAF4B2B}" type="slidenum">
              <a:rPr>
                <a:latin typeface="Noto Sans JP"/>
                <a:ea typeface="Noto Sans JP"/>
                <a:cs typeface="Noto Sans JP"/>
              </a:rPr>
              <a:t>‹#›</a:t>
            </a:fld>
            <a:endParaRPr>
              <a:latin typeface="Noto Sans JP"/>
              <a:ea typeface="Noto Sans JP"/>
              <a:cs typeface="Noto Sans JP"/>
            </a:endParaRPr>
          </a:p>
        </p:txBody>
      </p:sp>
    </p:spTree>
    <p:extLst>
      <p:ext uri="{BB962C8B-B14F-4D97-AF65-F5344CB8AC3E}">
        <p14:creationId xmlns:p14="http://schemas.microsoft.com/office/powerpoint/2010/main" val="351995314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8"/>
            <a:ext cx="8543925" cy="638920"/>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681038" y="1320800"/>
            <a:ext cx="8543925" cy="4856164"/>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latin typeface="Meiryo UI" panose="020B0604030504040204" pitchFamily="50" charset="-128"/>
                <a:ea typeface="Meiryo UI" panose="020B0604030504040204" pitchFamily="50" charset="-128"/>
              </a:defRPr>
            </a:lvl1pPr>
          </a:lstStyle>
          <a:p>
            <a:fld id="{C3ADE9BC-4970-4A2C-AD0F-DFA584D76955}" type="slidenum">
              <a:rPr kumimoji="1" lang="ja-JP" altLang="en-US" smtClean="0"/>
              <a:pPr/>
              <a:t>‹#›</a:t>
            </a:fld>
            <a:endParaRPr kumimoji="1" lang="ja-JP" altLang="en-US"/>
          </a:p>
        </p:txBody>
      </p:sp>
    </p:spTree>
    <p:extLst>
      <p:ext uri="{BB962C8B-B14F-4D97-AF65-F5344CB8AC3E}">
        <p14:creationId xmlns:p14="http://schemas.microsoft.com/office/powerpoint/2010/main" val="345223539"/>
      </p:ext>
    </p:extLst>
  </p:cSld>
  <p:clrMap bg1="lt1" tx1="dk1" bg2="lt2" tx2="dk2" accent1="accent1" accent2="accent2" accent3="accent3" accent4="accent4" accent5="accent5" accent6="accent6" hlink="hlink" folHlink="folHlink"/>
  <p:sldLayoutIdLst>
    <p:sldLayoutId id="2147483661" r:id="rId1"/>
    <p:sldLayoutId id="2147483663" r:id="rId2"/>
    <p:sldLayoutId id="2147483664" r:id="rId3"/>
  </p:sldLayoutIdLst>
  <p:txStyles>
    <p:titleStyle>
      <a:lvl1pPr algn="l" defTabSz="914400" rtl="0" eaLnBrk="1" latinLnBrk="0" hangingPunct="1">
        <a:lnSpc>
          <a:spcPct val="90000"/>
        </a:lnSpc>
        <a:spcBef>
          <a:spcPct val="0"/>
        </a:spcBef>
        <a:buNone/>
        <a:defRPr kumimoji="1" sz="2800" b="1" kern="1200">
          <a:solidFill>
            <a:schemeClr val="tx1"/>
          </a:solidFill>
          <a:latin typeface="Meiryo UI" panose="020B0604030504040204" pitchFamily="50" charset="-128"/>
          <a:ea typeface="Meiryo UI" panose="020B0604030504040204" pitchFamily="50"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eiryo UI" panose="020B0604030504040204" pitchFamily="50" charset="-128"/>
          <a:ea typeface="Meiryo UI"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eiryo UI" panose="020B0604030504040204" pitchFamily="50" charset="-128"/>
          <a:ea typeface="Meiryo UI"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eiryo UI" panose="020B0604030504040204" pitchFamily="50" charset="-128"/>
          <a:ea typeface="Meiryo UI"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eiryo UI" panose="020B0604030504040204" pitchFamily="50" charset="-128"/>
          <a:ea typeface="Meiryo UI"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eiryo UI" panose="020B0604030504040204" pitchFamily="50" charset="-128"/>
          <a:ea typeface="Meiryo UI"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1.png"/><Relationship Id="rId7" Type="http://schemas.openxmlformats.org/officeDocument/2006/relationships/image" Target="../media/image4.svg"/><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image" Target="../media/image3.png"/><Relationship Id="rId11" Type="http://schemas.openxmlformats.org/officeDocument/2006/relationships/image" Target="../media/image8.svg"/><Relationship Id="rId5" Type="http://schemas.openxmlformats.org/officeDocument/2006/relationships/hyperlink" Target="https://id.reserva.be/karatsudx/254f61f7fe4224882d2b170b5aa1f0a4" TargetMode="External"/><Relationship Id="rId10" Type="http://schemas.openxmlformats.org/officeDocument/2006/relationships/image" Target="../media/image7.png"/><Relationship Id="rId4" Type="http://schemas.openxmlformats.org/officeDocument/2006/relationships/image" Target="../media/image2.svg"/><Relationship Id="rId9" Type="http://schemas.openxmlformats.org/officeDocument/2006/relationships/image" Target="../media/image6.svg"/></Relationships>
</file>

<file path=ppt/slides/_rels/slide10.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16.svg"/><Relationship Id="rId7" Type="http://schemas.openxmlformats.org/officeDocument/2006/relationships/image" Target="../media/image20.png"/><Relationship Id="rId2" Type="http://schemas.openxmlformats.org/officeDocument/2006/relationships/image" Target="../media/image15.png"/><Relationship Id="rId1" Type="http://schemas.openxmlformats.org/officeDocument/2006/relationships/slideLayout" Target="../slideLayouts/slideLayout3.xml"/><Relationship Id="rId6" Type="http://schemas.openxmlformats.org/officeDocument/2006/relationships/image" Target="../media/image19.png"/><Relationship Id="rId5" Type="http://schemas.openxmlformats.org/officeDocument/2006/relationships/image" Target="../media/image18.svg"/><Relationship Id="rId4" Type="http://schemas.openxmlformats.org/officeDocument/2006/relationships/image" Target="../media/image1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0.svg"/><Relationship Id="rId7" Type="http://schemas.openxmlformats.org/officeDocument/2006/relationships/image" Target="../media/image14.svg"/><Relationship Id="rId2" Type="http://schemas.openxmlformats.org/officeDocument/2006/relationships/image" Target="../media/image9.png"/><Relationship Id="rId1" Type="http://schemas.openxmlformats.org/officeDocument/2006/relationships/slideLayout" Target="../slideLayouts/slideLayout3.xml"/><Relationship Id="rId6" Type="http://schemas.openxmlformats.org/officeDocument/2006/relationships/image" Target="../media/image13.png"/><Relationship Id="rId5" Type="http://schemas.openxmlformats.org/officeDocument/2006/relationships/image" Target="../media/image12.sv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4D5E1E-5378-65C3-788E-791B13E92556}"/>
            </a:ext>
          </a:extLst>
        </p:cNvPr>
        <p:cNvGrpSpPr/>
        <p:nvPr/>
      </p:nvGrpSpPr>
      <p:grpSpPr>
        <a:xfrm>
          <a:off x="0" y="0"/>
          <a:ext cx="0" cy="0"/>
          <a:chOff x="0" y="0"/>
          <a:chExt cx="0" cy="0"/>
        </a:xfrm>
      </p:grpSpPr>
      <p:sp>
        <p:nvSpPr>
          <p:cNvPr id="8" name="object 9">
            <a:extLst>
              <a:ext uri="{FF2B5EF4-FFF2-40B4-BE49-F238E27FC236}">
                <a16:creationId xmlns:a16="http://schemas.microsoft.com/office/drawing/2014/main" id="{BC3D15A0-CA9A-DF11-F5B6-8E4D76C0B519}"/>
              </a:ext>
            </a:extLst>
          </p:cNvPr>
          <p:cNvSpPr txBox="1"/>
          <p:nvPr/>
        </p:nvSpPr>
        <p:spPr>
          <a:xfrm>
            <a:off x="1285921" y="3905791"/>
            <a:ext cx="2762644" cy="175712"/>
          </a:xfrm>
          <a:prstGeom prst="rect">
            <a:avLst/>
          </a:prstGeom>
        </p:spPr>
        <p:txBody>
          <a:bodyPr vert="horz" wrap="square" lIns="0" tIns="12912" rIns="0" bIns="0" rtlCol="0">
            <a:spAutoFit/>
          </a:bodyPr>
          <a:lstStyle/>
          <a:p>
            <a:pPr marL="10329">
              <a:spcBef>
                <a:spcPts val="102"/>
              </a:spcBef>
              <a:defRPr>
                <a:latin typeface="Noto Sans JP"/>
                <a:ea typeface="Noto Sans JP"/>
                <a:cs typeface="Noto Sans JP"/>
              </a:defRPr>
            </a:pPr>
            <a:r>
              <a:rPr sz="1057" b="1" spc="8" dirty="0" err="1">
                <a:solidFill>
                  <a:schemeClr val="accent3"/>
                </a:solidFill>
                <a:latin typeface="Meiryo UI" panose="020B0604030504040204" pitchFamily="50" charset="-128"/>
                <a:ea typeface="Meiryo UI" panose="020B0604030504040204" pitchFamily="50" charset="-128"/>
                <a:cs typeface="Noto Sans JP"/>
              </a:rPr>
              <a:t>氏名</a:t>
            </a:r>
            <a:endParaRPr sz="935" dirty="0">
              <a:solidFill>
                <a:schemeClr val="accent3"/>
              </a:solidFill>
              <a:latin typeface="Meiryo UI" panose="020B0604030504040204" pitchFamily="50" charset="-128"/>
              <a:ea typeface="Meiryo UI" panose="020B0604030504040204" pitchFamily="50" charset="-128"/>
              <a:cs typeface="Noto Sans JP Thin"/>
            </a:endParaRPr>
          </a:p>
        </p:txBody>
      </p:sp>
      <p:sp>
        <p:nvSpPr>
          <p:cNvPr id="13" name="object 14">
            <a:extLst>
              <a:ext uri="{FF2B5EF4-FFF2-40B4-BE49-F238E27FC236}">
                <a16:creationId xmlns:a16="http://schemas.microsoft.com/office/drawing/2014/main" id="{748835BD-1F4F-D28C-A9F4-645ED154C15B}"/>
              </a:ext>
            </a:extLst>
          </p:cNvPr>
          <p:cNvSpPr txBox="1"/>
          <p:nvPr/>
        </p:nvSpPr>
        <p:spPr>
          <a:xfrm>
            <a:off x="1298215" y="5767403"/>
            <a:ext cx="2762644" cy="175712"/>
          </a:xfrm>
          <a:prstGeom prst="rect">
            <a:avLst/>
          </a:prstGeom>
        </p:spPr>
        <p:txBody>
          <a:bodyPr vert="horz" wrap="square" lIns="0" tIns="12912" rIns="0" bIns="0" rtlCol="0">
            <a:spAutoFit/>
          </a:bodyPr>
          <a:lstStyle/>
          <a:p>
            <a:pPr marL="10329">
              <a:spcBef>
                <a:spcPts val="102"/>
              </a:spcBef>
              <a:defRPr>
                <a:latin typeface="Noto Sans JP"/>
                <a:ea typeface="Noto Sans JP"/>
                <a:cs typeface="Noto Sans JP"/>
              </a:defRPr>
            </a:pPr>
            <a:r>
              <a:rPr lang="ja-JP" altLang="en-US" sz="1057" b="1" spc="85" dirty="0">
                <a:solidFill>
                  <a:schemeClr val="accent3"/>
                </a:solidFill>
                <a:latin typeface="Meiryo UI" panose="020B0604030504040204" pitchFamily="50" charset="-128"/>
                <a:ea typeface="Meiryo UI" panose="020B0604030504040204" pitchFamily="50" charset="-128"/>
                <a:cs typeface="Noto Sans JP"/>
              </a:rPr>
              <a:t>スタートアップ</a:t>
            </a:r>
            <a:r>
              <a:rPr sz="1057" b="1" dirty="0" err="1">
                <a:solidFill>
                  <a:schemeClr val="accent3"/>
                </a:solidFill>
                <a:latin typeface="Meiryo UI" panose="020B0604030504040204" pitchFamily="50" charset="-128"/>
                <a:ea typeface="Meiryo UI" panose="020B0604030504040204" pitchFamily="50" charset="-128"/>
                <a:cs typeface="Noto Sans JP"/>
              </a:rPr>
              <a:t>会員</a:t>
            </a:r>
            <a:r>
              <a:rPr sz="1057" b="1" spc="89" dirty="0" err="1">
                <a:solidFill>
                  <a:schemeClr val="accent3"/>
                </a:solidFill>
                <a:latin typeface="Meiryo UI" panose="020B0604030504040204" pitchFamily="50" charset="-128"/>
                <a:ea typeface="Meiryo UI" panose="020B0604030504040204" pitchFamily="50" charset="-128"/>
                <a:cs typeface="Noto Sans JP"/>
              </a:rPr>
              <a:t>No</a:t>
            </a:r>
            <a:r>
              <a:rPr sz="1057" b="1" spc="89" dirty="0">
                <a:solidFill>
                  <a:schemeClr val="accent3"/>
                </a:solidFill>
                <a:latin typeface="Meiryo UI" panose="020B0604030504040204" pitchFamily="50" charset="-128"/>
                <a:ea typeface="Meiryo UI" panose="020B0604030504040204" pitchFamily="50" charset="-128"/>
                <a:cs typeface="Noto Sans JP"/>
              </a:rPr>
              <a:t>.</a:t>
            </a:r>
            <a:r>
              <a:rPr lang="ja-JP" altLang="en-US" sz="1057" b="1" spc="89" dirty="0">
                <a:solidFill>
                  <a:schemeClr val="accent3"/>
                </a:solidFill>
                <a:latin typeface="Meiryo UI" panose="020B0604030504040204" pitchFamily="50" charset="-128"/>
                <a:ea typeface="Meiryo UI" panose="020B0604030504040204" pitchFamily="50" charset="-128"/>
                <a:cs typeface="Noto Sans JP"/>
              </a:rPr>
              <a:t>　</a:t>
            </a:r>
            <a:r>
              <a:rPr lang="ja-JP" altLang="en-US" sz="1057" spc="89" dirty="0">
                <a:solidFill>
                  <a:schemeClr val="accent3"/>
                </a:solidFill>
                <a:latin typeface="Meiryo UI" panose="020B0604030504040204" pitchFamily="50" charset="-128"/>
                <a:ea typeface="Meiryo UI" panose="020B0604030504040204" pitchFamily="50" charset="-128"/>
                <a:cs typeface="Noto Sans JP"/>
              </a:rPr>
              <a:t>（数字</a:t>
            </a:r>
            <a:r>
              <a:rPr lang="en-US" altLang="ja-JP" sz="1057" spc="89" dirty="0">
                <a:solidFill>
                  <a:schemeClr val="accent3"/>
                </a:solidFill>
                <a:latin typeface="Meiryo UI" panose="020B0604030504040204" pitchFamily="50" charset="-128"/>
                <a:ea typeface="Meiryo UI" panose="020B0604030504040204" pitchFamily="50" charset="-128"/>
                <a:cs typeface="Noto Sans JP"/>
              </a:rPr>
              <a:t>10</a:t>
            </a:r>
            <a:r>
              <a:rPr lang="ja-JP" altLang="en-US" sz="1057" spc="89" dirty="0">
                <a:solidFill>
                  <a:schemeClr val="accent3"/>
                </a:solidFill>
                <a:latin typeface="Meiryo UI" panose="020B0604030504040204" pitchFamily="50" charset="-128"/>
                <a:ea typeface="Meiryo UI" panose="020B0604030504040204" pitchFamily="50" charset="-128"/>
                <a:cs typeface="Noto Sans JP"/>
              </a:rPr>
              <a:t>桁）</a:t>
            </a:r>
            <a:endParaRPr sz="1057" dirty="0">
              <a:solidFill>
                <a:schemeClr val="accent3"/>
              </a:solidFill>
              <a:latin typeface="Meiryo UI" panose="020B0604030504040204" pitchFamily="50" charset="-128"/>
              <a:ea typeface="Meiryo UI" panose="020B0604030504040204" pitchFamily="50" charset="-128"/>
              <a:cs typeface="PMingLiU"/>
            </a:endParaRPr>
          </a:p>
        </p:txBody>
      </p:sp>
      <p:grpSp>
        <p:nvGrpSpPr>
          <p:cNvPr id="15" name="object 6">
            <a:extLst>
              <a:ext uri="{FF2B5EF4-FFF2-40B4-BE49-F238E27FC236}">
                <a16:creationId xmlns:a16="http://schemas.microsoft.com/office/drawing/2014/main" id="{7859EC55-E1C2-F6D9-BF2E-65E14D072216}"/>
              </a:ext>
            </a:extLst>
          </p:cNvPr>
          <p:cNvGrpSpPr/>
          <p:nvPr/>
        </p:nvGrpSpPr>
        <p:grpSpPr>
          <a:xfrm>
            <a:off x="5269012" y="4162419"/>
            <a:ext cx="3856561" cy="597048"/>
            <a:chOff x="5068938" y="909070"/>
            <a:chExt cx="6474461" cy="458470"/>
          </a:xfrm>
        </p:grpSpPr>
        <p:sp>
          <p:nvSpPr>
            <p:cNvPr id="16" name="object 7">
              <a:extLst>
                <a:ext uri="{FF2B5EF4-FFF2-40B4-BE49-F238E27FC236}">
                  <a16:creationId xmlns:a16="http://schemas.microsoft.com/office/drawing/2014/main" id="{B2F52D53-7BD8-9B29-1A37-00B4F12837A7}"/>
                </a:ext>
              </a:extLst>
            </p:cNvPr>
            <p:cNvSpPr/>
            <p:nvPr/>
          </p:nvSpPr>
          <p:spPr>
            <a:xfrm>
              <a:off x="5265392" y="992789"/>
              <a:ext cx="6081556" cy="302660"/>
            </a:xfrm>
            <a:custGeom>
              <a:avLst/>
              <a:gdLst/>
              <a:ahLst/>
              <a:cxnLst/>
              <a:rect l="l" t="t" r="r" b="b"/>
              <a:pathLst>
                <a:path w="6474459" h="458469">
                  <a:moveTo>
                    <a:pt x="6425899" y="458417"/>
                  </a:moveTo>
                  <a:lnTo>
                    <a:pt x="48076" y="458417"/>
                  </a:lnTo>
                  <a:lnTo>
                    <a:pt x="44730" y="458087"/>
                  </a:lnTo>
                  <a:lnTo>
                    <a:pt x="10549" y="438358"/>
                  </a:lnTo>
                  <a:lnTo>
                    <a:pt x="0" y="410340"/>
                  </a:lnTo>
                  <a:lnTo>
                    <a:pt x="0" y="406962"/>
                  </a:lnTo>
                  <a:lnTo>
                    <a:pt x="0" y="48076"/>
                  </a:lnTo>
                  <a:lnTo>
                    <a:pt x="17459" y="12681"/>
                  </a:lnTo>
                  <a:lnTo>
                    <a:pt x="48076" y="0"/>
                  </a:lnTo>
                  <a:lnTo>
                    <a:pt x="6425899" y="0"/>
                  </a:lnTo>
                  <a:lnTo>
                    <a:pt x="6461292" y="17459"/>
                  </a:lnTo>
                  <a:lnTo>
                    <a:pt x="6473975" y="48076"/>
                  </a:lnTo>
                  <a:lnTo>
                    <a:pt x="6473975" y="410340"/>
                  </a:lnTo>
                  <a:lnTo>
                    <a:pt x="6456514" y="445735"/>
                  </a:lnTo>
                  <a:lnTo>
                    <a:pt x="6429244" y="458087"/>
                  </a:lnTo>
                  <a:lnTo>
                    <a:pt x="6425899" y="458417"/>
                  </a:lnTo>
                  <a:close/>
                </a:path>
              </a:pathLst>
            </a:custGeom>
            <a:solidFill>
              <a:srgbClr val="FFFFFF"/>
            </a:solidFill>
          </p:spPr>
          <p:txBody>
            <a:bodyPr wrap="square" lIns="0" tIns="0" rIns="0" bIns="0" rtlCol="0" anchor="ctr"/>
            <a:lstStyle/>
            <a:p>
              <a:pPr algn="ctr">
                <a:defRPr>
                  <a:latin typeface="Noto Sans JP"/>
                  <a:ea typeface="Noto Sans JP"/>
                  <a:cs typeface="Noto Sans JP"/>
                </a:defRPr>
              </a:pPr>
              <a:endParaRPr sz="1464" b="1" dirty="0">
                <a:latin typeface="Meiryo UI" panose="020B0604030504040204" pitchFamily="50" charset="-128"/>
                <a:ea typeface="Meiryo UI" panose="020B0604030504040204" pitchFamily="50" charset="-128"/>
              </a:endParaRPr>
            </a:p>
          </p:txBody>
        </p:sp>
        <p:sp>
          <p:nvSpPr>
            <p:cNvPr id="17" name="object 8">
              <a:extLst>
                <a:ext uri="{FF2B5EF4-FFF2-40B4-BE49-F238E27FC236}">
                  <a16:creationId xmlns:a16="http://schemas.microsoft.com/office/drawing/2014/main" id="{3FF0AB59-4BA4-E9D9-43E0-6C2022CC05B0}"/>
                </a:ext>
              </a:extLst>
            </p:cNvPr>
            <p:cNvSpPr/>
            <p:nvPr/>
          </p:nvSpPr>
          <p:spPr>
            <a:xfrm>
              <a:off x="5068938" y="909070"/>
              <a:ext cx="6474461" cy="458470"/>
            </a:xfrm>
            <a:custGeom>
              <a:avLst/>
              <a:gdLst/>
              <a:ahLst/>
              <a:cxnLst/>
              <a:rect l="l" t="t" r="r" b="b"/>
              <a:pathLst>
                <a:path w="6474459" h="458469">
                  <a:moveTo>
                    <a:pt x="0" y="406962"/>
                  </a:moveTo>
                  <a:lnTo>
                    <a:pt x="0" y="51455"/>
                  </a:lnTo>
                  <a:lnTo>
                    <a:pt x="0" y="48076"/>
                  </a:lnTo>
                  <a:lnTo>
                    <a:pt x="329" y="44730"/>
                  </a:lnTo>
                  <a:lnTo>
                    <a:pt x="988" y="41416"/>
                  </a:lnTo>
                  <a:lnTo>
                    <a:pt x="1647" y="38102"/>
                  </a:lnTo>
                  <a:lnTo>
                    <a:pt x="2623" y="34885"/>
                  </a:lnTo>
                  <a:lnTo>
                    <a:pt x="3917" y="31763"/>
                  </a:lnTo>
                  <a:lnTo>
                    <a:pt x="5209" y="28642"/>
                  </a:lnTo>
                  <a:lnTo>
                    <a:pt x="6795" y="25677"/>
                  </a:lnTo>
                  <a:lnTo>
                    <a:pt x="8671" y="22868"/>
                  </a:lnTo>
                  <a:lnTo>
                    <a:pt x="10549" y="20058"/>
                  </a:lnTo>
                  <a:lnTo>
                    <a:pt x="12682" y="17459"/>
                  </a:lnTo>
                  <a:lnTo>
                    <a:pt x="15071" y="15070"/>
                  </a:lnTo>
                  <a:lnTo>
                    <a:pt x="17459" y="12681"/>
                  </a:lnTo>
                  <a:lnTo>
                    <a:pt x="20059" y="10548"/>
                  </a:lnTo>
                  <a:lnTo>
                    <a:pt x="22868" y="8671"/>
                  </a:lnTo>
                  <a:lnTo>
                    <a:pt x="25677" y="6794"/>
                  </a:lnTo>
                  <a:lnTo>
                    <a:pt x="48076" y="0"/>
                  </a:lnTo>
                  <a:lnTo>
                    <a:pt x="51455" y="0"/>
                  </a:lnTo>
                  <a:lnTo>
                    <a:pt x="6422520" y="0"/>
                  </a:lnTo>
                  <a:lnTo>
                    <a:pt x="6425899" y="0"/>
                  </a:lnTo>
                  <a:lnTo>
                    <a:pt x="6429244" y="329"/>
                  </a:lnTo>
                  <a:lnTo>
                    <a:pt x="6432557" y="988"/>
                  </a:lnTo>
                  <a:lnTo>
                    <a:pt x="6435870" y="1647"/>
                  </a:lnTo>
                  <a:lnTo>
                    <a:pt x="6439088" y="2623"/>
                  </a:lnTo>
                  <a:lnTo>
                    <a:pt x="6442209" y="3916"/>
                  </a:lnTo>
                  <a:lnTo>
                    <a:pt x="6445331" y="5209"/>
                  </a:lnTo>
                  <a:lnTo>
                    <a:pt x="6465301" y="22868"/>
                  </a:lnTo>
                  <a:lnTo>
                    <a:pt x="6467179" y="25677"/>
                  </a:lnTo>
                  <a:lnTo>
                    <a:pt x="6473975" y="48076"/>
                  </a:lnTo>
                  <a:lnTo>
                    <a:pt x="6473975" y="51455"/>
                  </a:lnTo>
                  <a:lnTo>
                    <a:pt x="6473975" y="406962"/>
                  </a:lnTo>
                  <a:lnTo>
                    <a:pt x="6473975" y="410340"/>
                  </a:lnTo>
                  <a:lnTo>
                    <a:pt x="6473645" y="413686"/>
                  </a:lnTo>
                  <a:lnTo>
                    <a:pt x="6453915" y="447868"/>
                  </a:lnTo>
                  <a:lnTo>
                    <a:pt x="6442209" y="454500"/>
                  </a:lnTo>
                  <a:lnTo>
                    <a:pt x="6439088" y="455793"/>
                  </a:lnTo>
                  <a:lnTo>
                    <a:pt x="6435870" y="456769"/>
                  </a:lnTo>
                  <a:lnTo>
                    <a:pt x="6432557" y="457428"/>
                  </a:lnTo>
                  <a:lnTo>
                    <a:pt x="6429244" y="458087"/>
                  </a:lnTo>
                  <a:lnTo>
                    <a:pt x="6425899" y="458417"/>
                  </a:lnTo>
                  <a:lnTo>
                    <a:pt x="6422520" y="458417"/>
                  </a:lnTo>
                  <a:lnTo>
                    <a:pt x="51455" y="458417"/>
                  </a:lnTo>
                  <a:lnTo>
                    <a:pt x="48076" y="458417"/>
                  </a:lnTo>
                  <a:lnTo>
                    <a:pt x="44730" y="458087"/>
                  </a:lnTo>
                  <a:lnTo>
                    <a:pt x="41416" y="457428"/>
                  </a:lnTo>
                  <a:lnTo>
                    <a:pt x="38102" y="456769"/>
                  </a:lnTo>
                  <a:lnTo>
                    <a:pt x="34885" y="455793"/>
                  </a:lnTo>
                  <a:lnTo>
                    <a:pt x="31764" y="454500"/>
                  </a:lnTo>
                  <a:lnTo>
                    <a:pt x="28642" y="453207"/>
                  </a:lnTo>
                  <a:lnTo>
                    <a:pt x="3917" y="426653"/>
                  </a:lnTo>
                  <a:lnTo>
                    <a:pt x="2623" y="423531"/>
                  </a:lnTo>
                  <a:lnTo>
                    <a:pt x="1647" y="420314"/>
                  </a:lnTo>
                  <a:lnTo>
                    <a:pt x="988" y="417000"/>
                  </a:lnTo>
                  <a:lnTo>
                    <a:pt x="329" y="413686"/>
                  </a:lnTo>
                  <a:lnTo>
                    <a:pt x="0" y="410340"/>
                  </a:lnTo>
                  <a:lnTo>
                    <a:pt x="0" y="406962"/>
                  </a:lnTo>
                  <a:close/>
                </a:path>
              </a:pathLst>
            </a:custGeom>
            <a:ln w="9355">
              <a:solidFill>
                <a:schemeClr val="accent3"/>
              </a:solidFill>
            </a:ln>
          </p:spPr>
          <p:txBody>
            <a:bodyPr wrap="square" lIns="0" tIns="0" rIns="0" bIns="0" rtlCol="0"/>
            <a:lstStyle/>
            <a:p>
              <a:pPr>
                <a:defRPr>
                  <a:latin typeface="Noto Sans JP"/>
                  <a:ea typeface="Noto Sans JP"/>
                  <a:cs typeface="Noto Sans JP"/>
                </a:defRPr>
              </a:pPr>
              <a:endParaRPr sz="1464" dirty="0">
                <a:latin typeface="Meiryo UI" panose="020B0604030504040204" pitchFamily="50" charset="-128"/>
                <a:ea typeface="Meiryo UI" panose="020B0604030504040204" pitchFamily="50" charset="-128"/>
              </a:endParaRPr>
            </a:p>
          </p:txBody>
        </p:sp>
      </p:grpSp>
      <p:sp>
        <p:nvSpPr>
          <p:cNvPr id="18" name="object 9">
            <a:extLst>
              <a:ext uri="{FF2B5EF4-FFF2-40B4-BE49-F238E27FC236}">
                <a16:creationId xmlns:a16="http://schemas.microsoft.com/office/drawing/2014/main" id="{07DC6588-E9D9-EC63-5FCC-0595ED36F11C}"/>
              </a:ext>
            </a:extLst>
          </p:cNvPr>
          <p:cNvSpPr txBox="1"/>
          <p:nvPr/>
        </p:nvSpPr>
        <p:spPr>
          <a:xfrm>
            <a:off x="5269013" y="3905791"/>
            <a:ext cx="3965750" cy="175712"/>
          </a:xfrm>
          <a:prstGeom prst="rect">
            <a:avLst/>
          </a:prstGeom>
        </p:spPr>
        <p:txBody>
          <a:bodyPr vert="horz" wrap="square" lIns="0" tIns="12912" rIns="0" bIns="0" rtlCol="0">
            <a:spAutoFit/>
          </a:bodyPr>
          <a:lstStyle/>
          <a:p>
            <a:pPr marL="10329">
              <a:spcBef>
                <a:spcPts val="102"/>
              </a:spcBef>
              <a:defRPr>
                <a:latin typeface="Noto Sans JP"/>
                <a:ea typeface="Noto Sans JP"/>
                <a:cs typeface="Noto Sans JP"/>
              </a:defRPr>
            </a:pPr>
            <a:r>
              <a:rPr lang="ja-JP" altLang="en-US" sz="1057" b="1" spc="8" dirty="0">
                <a:solidFill>
                  <a:schemeClr val="accent3"/>
                </a:solidFill>
                <a:latin typeface="Meiryo UI" panose="020B0604030504040204" pitchFamily="50" charset="-128"/>
                <a:ea typeface="Meiryo UI" panose="020B0604030504040204" pitchFamily="50" charset="-128"/>
                <a:cs typeface="Noto Sans JP"/>
              </a:rPr>
              <a:t>法人名</a:t>
            </a:r>
            <a:r>
              <a:rPr lang="ja-JP" altLang="en-US" sz="1057" spc="8" dirty="0">
                <a:solidFill>
                  <a:schemeClr val="accent3"/>
                </a:solidFill>
                <a:latin typeface="Meiryo UI" panose="020B0604030504040204" pitchFamily="50" charset="-128"/>
                <a:ea typeface="Meiryo UI" panose="020B0604030504040204" pitchFamily="50" charset="-128"/>
                <a:cs typeface="Noto Sans JP"/>
              </a:rPr>
              <a:t>：法人の場合はご記入ください</a:t>
            </a:r>
          </a:p>
        </p:txBody>
      </p:sp>
      <p:sp>
        <p:nvSpPr>
          <p:cNvPr id="25" name="テキスト ボックス 24">
            <a:extLst>
              <a:ext uri="{FF2B5EF4-FFF2-40B4-BE49-F238E27FC236}">
                <a16:creationId xmlns:a16="http://schemas.microsoft.com/office/drawing/2014/main" id="{AFCC40DD-BC7D-7114-0440-FA517434E044}"/>
              </a:ext>
            </a:extLst>
          </p:cNvPr>
          <p:cNvSpPr txBox="1"/>
          <p:nvPr/>
        </p:nvSpPr>
        <p:spPr>
          <a:xfrm>
            <a:off x="1468182" y="1897846"/>
            <a:ext cx="6114551" cy="461665"/>
          </a:xfrm>
          <a:prstGeom prst="rect">
            <a:avLst/>
          </a:prstGeom>
          <a:noFill/>
        </p:spPr>
        <p:txBody>
          <a:bodyPr wrap="square" rtlCol="0">
            <a:spAutoFit/>
          </a:bodyPr>
          <a:lstStyle/>
          <a:p>
            <a:pPr defTabSz="743682">
              <a:defRPr/>
            </a:pPr>
            <a:r>
              <a:rPr lang="ja-JP" altLang="en-US" sz="1200" spc="-4" dirty="0">
                <a:solidFill>
                  <a:schemeClr val="accent3"/>
                </a:solidFill>
                <a:latin typeface="Meiryo UI" panose="020B0604030504040204" pitchFamily="50" charset="-128"/>
                <a:ea typeface="Meiryo UI" panose="020B0604030504040204" pitchFamily="50" charset="-128"/>
                <a:cs typeface="Noto Sans JP"/>
              </a:rPr>
              <a:t>このシートは、唐津スタートアップ</a:t>
            </a:r>
            <a:r>
              <a:rPr lang="en-US" altLang="ja-JP" sz="1200" spc="-4" dirty="0">
                <a:solidFill>
                  <a:schemeClr val="accent3"/>
                </a:solidFill>
                <a:latin typeface="Meiryo UI" panose="020B0604030504040204" pitchFamily="50" charset="-128"/>
                <a:ea typeface="Meiryo UI" panose="020B0604030504040204" pitchFamily="50" charset="-128"/>
                <a:cs typeface="Noto Sans JP"/>
              </a:rPr>
              <a:t>PITCH</a:t>
            </a:r>
            <a:r>
              <a:rPr lang="ja-JP" altLang="en-US" sz="1200" spc="-4" dirty="0">
                <a:solidFill>
                  <a:schemeClr val="accent3"/>
                </a:solidFill>
                <a:latin typeface="Meiryo UI" panose="020B0604030504040204" pitchFamily="50" charset="-128"/>
                <a:ea typeface="Meiryo UI" panose="020B0604030504040204" pitchFamily="50" charset="-128"/>
                <a:cs typeface="Noto Sans JP"/>
              </a:rPr>
              <a:t> </a:t>
            </a:r>
            <a:r>
              <a:rPr lang="en-US" altLang="ja-JP" sz="1200" spc="-4" dirty="0">
                <a:solidFill>
                  <a:schemeClr val="accent3"/>
                </a:solidFill>
                <a:latin typeface="Meiryo UI" panose="020B0604030504040204" pitchFamily="50" charset="-128"/>
                <a:ea typeface="Meiryo UI" panose="020B0604030504040204" pitchFamily="50" charset="-128"/>
                <a:cs typeface="Noto Sans JP"/>
              </a:rPr>
              <a:t>CONTEST</a:t>
            </a:r>
            <a:r>
              <a:rPr lang="ja-JP" altLang="en-US" sz="1200" spc="-4" dirty="0">
                <a:solidFill>
                  <a:schemeClr val="accent3"/>
                </a:solidFill>
                <a:latin typeface="Meiryo UI" panose="020B0604030504040204" pitchFamily="50" charset="-128"/>
                <a:ea typeface="Meiryo UI" panose="020B0604030504040204" pitchFamily="50" charset="-128"/>
                <a:cs typeface="Noto Sans JP"/>
              </a:rPr>
              <a:t>に応募する際のエントリーシートです。</a:t>
            </a:r>
            <a:endParaRPr lang="en-US" altLang="ja-JP" sz="1200" spc="-4" dirty="0">
              <a:solidFill>
                <a:schemeClr val="accent3"/>
              </a:solidFill>
              <a:latin typeface="Meiryo UI" panose="020B0604030504040204" pitchFamily="50" charset="-128"/>
              <a:ea typeface="Meiryo UI" panose="020B0604030504040204" pitchFamily="50" charset="-128"/>
              <a:cs typeface="Noto Sans JP"/>
            </a:endParaRPr>
          </a:p>
          <a:p>
            <a:pPr defTabSz="743682">
              <a:defRPr/>
            </a:pPr>
            <a:r>
              <a:rPr lang="ja-JP" altLang="en-US" sz="1200" spc="-4" dirty="0">
                <a:solidFill>
                  <a:schemeClr val="accent3"/>
                </a:solidFill>
                <a:latin typeface="Meiryo UI" panose="020B0604030504040204" pitchFamily="50" charset="-128"/>
                <a:ea typeface="Meiryo UI" panose="020B0604030504040204" pitchFamily="50" charset="-128"/>
                <a:cs typeface="Noto Sans JP"/>
              </a:rPr>
              <a:t>スタートアップ会員の方がご提出いただくことで、ピッチコンてエストのエントリーが完了します。</a:t>
            </a:r>
            <a:endParaRPr lang="ja-JP" altLang="en-US" sz="1200" dirty="0">
              <a:solidFill>
                <a:schemeClr val="accent3"/>
              </a:solidFill>
              <a:latin typeface="Meiryo UI" panose="020B0604030504040204" pitchFamily="50" charset="-128"/>
              <a:ea typeface="Meiryo UI" panose="020B0604030504040204" pitchFamily="50" charset="-128"/>
              <a:cs typeface="Noto Sans JP Thin"/>
            </a:endParaRPr>
          </a:p>
        </p:txBody>
      </p:sp>
      <p:grpSp>
        <p:nvGrpSpPr>
          <p:cNvPr id="22" name="グループ化 21">
            <a:extLst>
              <a:ext uri="{FF2B5EF4-FFF2-40B4-BE49-F238E27FC236}">
                <a16:creationId xmlns:a16="http://schemas.microsoft.com/office/drawing/2014/main" id="{05335B80-34E4-AE8A-F593-773DC14E846A}"/>
              </a:ext>
            </a:extLst>
          </p:cNvPr>
          <p:cNvGrpSpPr/>
          <p:nvPr/>
        </p:nvGrpSpPr>
        <p:grpSpPr>
          <a:xfrm>
            <a:off x="1285921" y="4166839"/>
            <a:ext cx="3856561" cy="597048"/>
            <a:chOff x="1285921" y="4484829"/>
            <a:chExt cx="3856561" cy="597048"/>
          </a:xfrm>
        </p:grpSpPr>
        <p:sp>
          <p:nvSpPr>
            <p:cNvPr id="7" name="object 8">
              <a:extLst>
                <a:ext uri="{FF2B5EF4-FFF2-40B4-BE49-F238E27FC236}">
                  <a16:creationId xmlns:a16="http://schemas.microsoft.com/office/drawing/2014/main" id="{8D920F76-3D77-0B65-F5E4-FFC96749E653}"/>
                </a:ext>
              </a:extLst>
            </p:cNvPr>
            <p:cNvSpPr/>
            <p:nvPr/>
          </p:nvSpPr>
          <p:spPr>
            <a:xfrm>
              <a:off x="1285921" y="4484829"/>
              <a:ext cx="3856561" cy="597048"/>
            </a:xfrm>
            <a:custGeom>
              <a:avLst/>
              <a:gdLst/>
              <a:ahLst/>
              <a:cxnLst/>
              <a:rect l="l" t="t" r="r" b="b"/>
              <a:pathLst>
                <a:path w="6474459" h="458469">
                  <a:moveTo>
                    <a:pt x="0" y="406962"/>
                  </a:moveTo>
                  <a:lnTo>
                    <a:pt x="0" y="51455"/>
                  </a:lnTo>
                  <a:lnTo>
                    <a:pt x="0" y="48076"/>
                  </a:lnTo>
                  <a:lnTo>
                    <a:pt x="329" y="44730"/>
                  </a:lnTo>
                  <a:lnTo>
                    <a:pt x="988" y="41416"/>
                  </a:lnTo>
                  <a:lnTo>
                    <a:pt x="1647" y="38102"/>
                  </a:lnTo>
                  <a:lnTo>
                    <a:pt x="2623" y="34885"/>
                  </a:lnTo>
                  <a:lnTo>
                    <a:pt x="3917" y="31763"/>
                  </a:lnTo>
                  <a:lnTo>
                    <a:pt x="5209" y="28642"/>
                  </a:lnTo>
                  <a:lnTo>
                    <a:pt x="6795" y="25677"/>
                  </a:lnTo>
                  <a:lnTo>
                    <a:pt x="8671" y="22868"/>
                  </a:lnTo>
                  <a:lnTo>
                    <a:pt x="10549" y="20058"/>
                  </a:lnTo>
                  <a:lnTo>
                    <a:pt x="12682" y="17459"/>
                  </a:lnTo>
                  <a:lnTo>
                    <a:pt x="15071" y="15070"/>
                  </a:lnTo>
                  <a:lnTo>
                    <a:pt x="17459" y="12681"/>
                  </a:lnTo>
                  <a:lnTo>
                    <a:pt x="20059" y="10548"/>
                  </a:lnTo>
                  <a:lnTo>
                    <a:pt x="22868" y="8671"/>
                  </a:lnTo>
                  <a:lnTo>
                    <a:pt x="25677" y="6794"/>
                  </a:lnTo>
                  <a:lnTo>
                    <a:pt x="48076" y="0"/>
                  </a:lnTo>
                  <a:lnTo>
                    <a:pt x="51455" y="0"/>
                  </a:lnTo>
                  <a:lnTo>
                    <a:pt x="6422520" y="0"/>
                  </a:lnTo>
                  <a:lnTo>
                    <a:pt x="6425899" y="0"/>
                  </a:lnTo>
                  <a:lnTo>
                    <a:pt x="6429244" y="329"/>
                  </a:lnTo>
                  <a:lnTo>
                    <a:pt x="6432557" y="988"/>
                  </a:lnTo>
                  <a:lnTo>
                    <a:pt x="6435870" y="1647"/>
                  </a:lnTo>
                  <a:lnTo>
                    <a:pt x="6439088" y="2623"/>
                  </a:lnTo>
                  <a:lnTo>
                    <a:pt x="6442209" y="3916"/>
                  </a:lnTo>
                  <a:lnTo>
                    <a:pt x="6445331" y="5209"/>
                  </a:lnTo>
                  <a:lnTo>
                    <a:pt x="6465301" y="22868"/>
                  </a:lnTo>
                  <a:lnTo>
                    <a:pt x="6467179" y="25677"/>
                  </a:lnTo>
                  <a:lnTo>
                    <a:pt x="6473975" y="48076"/>
                  </a:lnTo>
                  <a:lnTo>
                    <a:pt x="6473975" y="51455"/>
                  </a:lnTo>
                  <a:lnTo>
                    <a:pt x="6473975" y="406962"/>
                  </a:lnTo>
                  <a:lnTo>
                    <a:pt x="6473975" y="410340"/>
                  </a:lnTo>
                  <a:lnTo>
                    <a:pt x="6473645" y="413686"/>
                  </a:lnTo>
                  <a:lnTo>
                    <a:pt x="6453915" y="447868"/>
                  </a:lnTo>
                  <a:lnTo>
                    <a:pt x="6442209" y="454500"/>
                  </a:lnTo>
                  <a:lnTo>
                    <a:pt x="6439088" y="455793"/>
                  </a:lnTo>
                  <a:lnTo>
                    <a:pt x="6435870" y="456769"/>
                  </a:lnTo>
                  <a:lnTo>
                    <a:pt x="6432557" y="457428"/>
                  </a:lnTo>
                  <a:lnTo>
                    <a:pt x="6429244" y="458087"/>
                  </a:lnTo>
                  <a:lnTo>
                    <a:pt x="6425899" y="458417"/>
                  </a:lnTo>
                  <a:lnTo>
                    <a:pt x="6422520" y="458417"/>
                  </a:lnTo>
                  <a:lnTo>
                    <a:pt x="51455" y="458417"/>
                  </a:lnTo>
                  <a:lnTo>
                    <a:pt x="48076" y="458417"/>
                  </a:lnTo>
                  <a:lnTo>
                    <a:pt x="44730" y="458087"/>
                  </a:lnTo>
                  <a:lnTo>
                    <a:pt x="41416" y="457428"/>
                  </a:lnTo>
                  <a:lnTo>
                    <a:pt x="38102" y="456769"/>
                  </a:lnTo>
                  <a:lnTo>
                    <a:pt x="34885" y="455793"/>
                  </a:lnTo>
                  <a:lnTo>
                    <a:pt x="31764" y="454500"/>
                  </a:lnTo>
                  <a:lnTo>
                    <a:pt x="28642" y="453207"/>
                  </a:lnTo>
                  <a:lnTo>
                    <a:pt x="3917" y="426653"/>
                  </a:lnTo>
                  <a:lnTo>
                    <a:pt x="2623" y="423531"/>
                  </a:lnTo>
                  <a:lnTo>
                    <a:pt x="1647" y="420314"/>
                  </a:lnTo>
                  <a:lnTo>
                    <a:pt x="988" y="417000"/>
                  </a:lnTo>
                  <a:lnTo>
                    <a:pt x="329" y="413686"/>
                  </a:lnTo>
                  <a:lnTo>
                    <a:pt x="0" y="410340"/>
                  </a:lnTo>
                  <a:lnTo>
                    <a:pt x="0" y="406962"/>
                  </a:lnTo>
                  <a:close/>
                </a:path>
              </a:pathLst>
            </a:custGeom>
            <a:ln w="9355">
              <a:solidFill>
                <a:schemeClr val="accent3"/>
              </a:solidFill>
            </a:ln>
          </p:spPr>
          <p:txBody>
            <a:bodyPr wrap="square" lIns="0" tIns="0" rIns="0" bIns="0" rtlCol="0"/>
            <a:lstStyle/>
            <a:p>
              <a:pPr>
                <a:defRPr>
                  <a:latin typeface="Noto Sans JP"/>
                  <a:ea typeface="Noto Sans JP"/>
                  <a:cs typeface="Noto Sans JP"/>
                </a:defRPr>
              </a:pPr>
              <a:endParaRPr sz="1464">
                <a:latin typeface="Meiryo UI" panose="020B0604030504040204" pitchFamily="50" charset="-128"/>
                <a:ea typeface="Meiryo UI" panose="020B0604030504040204" pitchFamily="50" charset="-128"/>
              </a:endParaRPr>
            </a:p>
          </p:txBody>
        </p:sp>
        <p:sp>
          <p:nvSpPr>
            <p:cNvPr id="19" name="object 7">
              <a:extLst>
                <a:ext uri="{FF2B5EF4-FFF2-40B4-BE49-F238E27FC236}">
                  <a16:creationId xmlns:a16="http://schemas.microsoft.com/office/drawing/2014/main" id="{6C9FCBFC-6DE6-833F-70A0-EE5884B31A08}"/>
                </a:ext>
              </a:extLst>
            </p:cNvPr>
            <p:cNvSpPr/>
            <p:nvPr/>
          </p:nvSpPr>
          <p:spPr>
            <a:xfrm>
              <a:off x="1529470" y="4594190"/>
              <a:ext cx="3369461" cy="394143"/>
            </a:xfrm>
            <a:custGeom>
              <a:avLst/>
              <a:gdLst/>
              <a:ahLst/>
              <a:cxnLst/>
              <a:rect l="l" t="t" r="r" b="b"/>
              <a:pathLst>
                <a:path w="6474459" h="458469">
                  <a:moveTo>
                    <a:pt x="6425899" y="458417"/>
                  </a:moveTo>
                  <a:lnTo>
                    <a:pt x="48076" y="458417"/>
                  </a:lnTo>
                  <a:lnTo>
                    <a:pt x="44730" y="458087"/>
                  </a:lnTo>
                  <a:lnTo>
                    <a:pt x="10549" y="438358"/>
                  </a:lnTo>
                  <a:lnTo>
                    <a:pt x="0" y="410340"/>
                  </a:lnTo>
                  <a:lnTo>
                    <a:pt x="0" y="406962"/>
                  </a:lnTo>
                  <a:lnTo>
                    <a:pt x="0" y="48076"/>
                  </a:lnTo>
                  <a:lnTo>
                    <a:pt x="17459" y="12681"/>
                  </a:lnTo>
                  <a:lnTo>
                    <a:pt x="48076" y="0"/>
                  </a:lnTo>
                  <a:lnTo>
                    <a:pt x="6425899" y="0"/>
                  </a:lnTo>
                  <a:lnTo>
                    <a:pt x="6461292" y="17459"/>
                  </a:lnTo>
                  <a:lnTo>
                    <a:pt x="6473975" y="48076"/>
                  </a:lnTo>
                  <a:lnTo>
                    <a:pt x="6473975" y="410340"/>
                  </a:lnTo>
                  <a:lnTo>
                    <a:pt x="6456514" y="445735"/>
                  </a:lnTo>
                  <a:lnTo>
                    <a:pt x="6429244" y="458087"/>
                  </a:lnTo>
                  <a:lnTo>
                    <a:pt x="6425899" y="458417"/>
                  </a:lnTo>
                  <a:close/>
                </a:path>
              </a:pathLst>
            </a:custGeom>
            <a:solidFill>
              <a:srgbClr val="FFFFFF"/>
            </a:solidFill>
          </p:spPr>
          <p:txBody>
            <a:bodyPr wrap="square" lIns="0" tIns="0" rIns="0" bIns="0" rtlCol="0" anchor="ctr"/>
            <a:lstStyle/>
            <a:p>
              <a:pPr algn="ctr">
                <a:defRPr>
                  <a:latin typeface="Noto Sans JP"/>
                  <a:ea typeface="Noto Sans JP"/>
                  <a:cs typeface="Noto Sans JP"/>
                </a:defRPr>
              </a:pPr>
              <a:endParaRPr sz="1464" b="1" dirty="0">
                <a:latin typeface="Meiryo UI" panose="020B0604030504040204" pitchFamily="50" charset="-128"/>
                <a:ea typeface="Meiryo UI" panose="020B0604030504040204" pitchFamily="50" charset="-128"/>
              </a:endParaRPr>
            </a:p>
          </p:txBody>
        </p:sp>
      </p:grpSp>
      <p:grpSp>
        <p:nvGrpSpPr>
          <p:cNvPr id="21" name="グループ化 20">
            <a:extLst>
              <a:ext uri="{FF2B5EF4-FFF2-40B4-BE49-F238E27FC236}">
                <a16:creationId xmlns:a16="http://schemas.microsoft.com/office/drawing/2014/main" id="{CC5CB57B-FC3D-1ED2-B88E-29C0F0B9CD9A}"/>
              </a:ext>
            </a:extLst>
          </p:cNvPr>
          <p:cNvGrpSpPr/>
          <p:nvPr/>
        </p:nvGrpSpPr>
        <p:grpSpPr>
          <a:xfrm>
            <a:off x="1295428" y="6011838"/>
            <a:ext cx="7827358" cy="609452"/>
            <a:chOff x="1283134" y="5672696"/>
            <a:chExt cx="7694107" cy="609452"/>
          </a:xfrm>
        </p:grpSpPr>
        <p:grpSp>
          <p:nvGrpSpPr>
            <p:cNvPr id="10" name="object 11">
              <a:extLst>
                <a:ext uri="{FF2B5EF4-FFF2-40B4-BE49-F238E27FC236}">
                  <a16:creationId xmlns:a16="http://schemas.microsoft.com/office/drawing/2014/main" id="{D29B5746-8103-012B-804E-BA69FD227D20}"/>
                </a:ext>
              </a:extLst>
            </p:cNvPr>
            <p:cNvGrpSpPr/>
            <p:nvPr/>
          </p:nvGrpSpPr>
          <p:grpSpPr>
            <a:xfrm>
              <a:off x="1283134" y="5672696"/>
              <a:ext cx="7694107" cy="609452"/>
              <a:chOff x="4892902" y="1814958"/>
              <a:chExt cx="6483350" cy="467995"/>
            </a:xfrm>
          </p:grpSpPr>
          <p:sp>
            <p:nvSpPr>
              <p:cNvPr id="11" name="object 12">
                <a:extLst>
                  <a:ext uri="{FF2B5EF4-FFF2-40B4-BE49-F238E27FC236}">
                    <a16:creationId xmlns:a16="http://schemas.microsoft.com/office/drawing/2014/main" id="{37D1D544-749D-140E-0DAB-DC37CE7CD668}"/>
                  </a:ext>
                </a:extLst>
              </p:cNvPr>
              <p:cNvSpPr/>
              <p:nvPr/>
            </p:nvSpPr>
            <p:spPr>
              <a:xfrm>
                <a:off x="4897580" y="1819635"/>
                <a:ext cx="6474460" cy="458470"/>
              </a:xfrm>
              <a:custGeom>
                <a:avLst/>
                <a:gdLst/>
                <a:ahLst/>
                <a:cxnLst/>
                <a:rect l="l" t="t" r="r" b="b"/>
                <a:pathLst>
                  <a:path w="6474459" h="458469">
                    <a:moveTo>
                      <a:pt x="6425899" y="458417"/>
                    </a:moveTo>
                    <a:lnTo>
                      <a:pt x="48076" y="458417"/>
                    </a:lnTo>
                    <a:lnTo>
                      <a:pt x="44730" y="458087"/>
                    </a:lnTo>
                    <a:lnTo>
                      <a:pt x="10549" y="438358"/>
                    </a:lnTo>
                    <a:lnTo>
                      <a:pt x="0" y="410340"/>
                    </a:lnTo>
                    <a:lnTo>
                      <a:pt x="0" y="406962"/>
                    </a:lnTo>
                    <a:lnTo>
                      <a:pt x="0" y="48076"/>
                    </a:lnTo>
                    <a:lnTo>
                      <a:pt x="17459" y="12681"/>
                    </a:lnTo>
                    <a:lnTo>
                      <a:pt x="48076" y="0"/>
                    </a:lnTo>
                    <a:lnTo>
                      <a:pt x="6425899" y="0"/>
                    </a:lnTo>
                    <a:lnTo>
                      <a:pt x="6461292" y="17459"/>
                    </a:lnTo>
                    <a:lnTo>
                      <a:pt x="6473975" y="48076"/>
                    </a:lnTo>
                    <a:lnTo>
                      <a:pt x="6473975" y="410340"/>
                    </a:lnTo>
                    <a:lnTo>
                      <a:pt x="6456514" y="445735"/>
                    </a:lnTo>
                    <a:lnTo>
                      <a:pt x="6429244" y="458087"/>
                    </a:lnTo>
                    <a:lnTo>
                      <a:pt x="6425899" y="458417"/>
                    </a:lnTo>
                    <a:close/>
                  </a:path>
                </a:pathLst>
              </a:custGeom>
              <a:solidFill>
                <a:srgbClr val="FFFFFF"/>
              </a:solidFill>
            </p:spPr>
            <p:txBody>
              <a:bodyPr wrap="square" lIns="0" tIns="0" rIns="0" bIns="0" rtlCol="0"/>
              <a:lstStyle/>
              <a:p>
                <a:pPr>
                  <a:defRPr>
                    <a:latin typeface="Noto Sans JP"/>
                    <a:ea typeface="Noto Sans JP"/>
                    <a:cs typeface="Noto Sans JP"/>
                  </a:defRPr>
                </a:pPr>
                <a:endParaRPr sz="1464">
                  <a:latin typeface="Meiryo UI" panose="020B0604030504040204" pitchFamily="50" charset="-128"/>
                  <a:ea typeface="Meiryo UI" panose="020B0604030504040204" pitchFamily="50" charset="-128"/>
                </a:endParaRPr>
              </a:p>
            </p:txBody>
          </p:sp>
          <p:sp>
            <p:nvSpPr>
              <p:cNvPr id="12" name="object 13">
                <a:extLst>
                  <a:ext uri="{FF2B5EF4-FFF2-40B4-BE49-F238E27FC236}">
                    <a16:creationId xmlns:a16="http://schemas.microsoft.com/office/drawing/2014/main" id="{982FDE48-1AFE-EF24-A885-2C498EDCFF9C}"/>
                  </a:ext>
                </a:extLst>
              </p:cNvPr>
              <p:cNvSpPr/>
              <p:nvPr/>
            </p:nvSpPr>
            <p:spPr>
              <a:xfrm>
                <a:off x="4897580" y="1819635"/>
                <a:ext cx="6474460" cy="458470"/>
              </a:xfrm>
              <a:custGeom>
                <a:avLst/>
                <a:gdLst/>
                <a:ahLst/>
                <a:cxnLst/>
                <a:rect l="l" t="t" r="r" b="b"/>
                <a:pathLst>
                  <a:path w="6474459" h="458469">
                    <a:moveTo>
                      <a:pt x="0" y="406962"/>
                    </a:moveTo>
                    <a:lnTo>
                      <a:pt x="0" y="51455"/>
                    </a:lnTo>
                    <a:lnTo>
                      <a:pt x="0" y="48076"/>
                    </a:lnTo>
                    <a:lnTo>
                      <a:pt x="329" y="44730"/>
                    </a:lnTo>
                    <a:lnTo>
                      <a:pt x="988" y="41416"/>
                    </a:lnTo>
                    <a:lnTo>
                      <a:pt x="1647" y="38102"/>
                    </a:lnTo>
                    <a:lnTo>
                      <a:pt x="2623" y="34885"/>
                    </a:lnTo>
                    <a:lnTo>
                      <a:pt x="3917" y="31763"/>
                    </a:lnTo>
                    <a:lnTo>
                      <a:pt x="5209" y="28642"/>
                    </a:lnTo>
                    <a:lnTo>
                      <a:pt x="6795" y="25677"/>
                    </a:lnTo>
                    <a:lnTo>
                      <a:pt x="8671" y="22867"/>
                    </a:lnTo>
                    <a:lnTo>
                      <a:pt x="10549" y="20058"/>
                    </a:lnTo>
                    <a:lnTo>
                      <a:pt x="12682" y="17459"/>
                    </a:lnTo>
                    <a:lnTo>
                      <a:pt x="15071" y="15070"/>
                    </a:lnTo>
                    <a:lnTo>
                      <a:pt x="17459" y="12681"/>
                    </a:lnTo>
                    <a:lnTo>
                      <a:pt x="20059" y="10548"/>
                    </a:lnTo>
                    <a:lnTo>
                      <a:pt x="22868" y="8671"/>
                    </a:lnTo>
                    <a:lnTo>
                      <a:pt x="25677" y="6794"/>
                    </a:lnTo>
                    <a:lnTo>
                      <a:pt x="28642" y="5209"/>
                    </a:lnTo>
                    <a:lnTo>
                      <a:pt x="31764" y="3916"/>
                    </a:lnTo>
                    <a:lnTo>
                      <a:pt x="34885" y="2623"/>
                    </a:lnTo>
                    <a:lnTo>
                      <a:pt x="38102" y="1647"/>
                    </a:lnTo>
                    <a:lnTo>
                      <a:pt x="41416" y="988"/>
                    </a:lnTo>
                    <a:lnTo>
                      <a:pt x="44730" y="329"/>
                    </a:lnTo>
                    <a:lnTo>
                      <a:pt x="48076" y="0"/>
                    </a:lnTo>
                    <a:lnTo>
                      <a:pt x="51455" y="0"/>
                    </a:lnTo>
                    <a:lnTo>
                      <a:pt x="6422520" y="0"/>
                    </a:lnTo>
                    <a:lnTo>
                      <a:pt x="6425899" y="0"/>
                    </a:lnTo>
                    <a:lnTo>
                      <a:pt x="6429244" y="329"/>
                    </a:lnTo>
                    <a:lnTo>
                      <a:pt x="6432557" y="988"/>
                    </a:lnTo>
                    <a:lnTo>
                      <a:pt x="6435870" y="1647"/>
                    </a:lnTo>
                    <a:lnTo>
                      <a:pt x="6439088" y="2623"/>
                    </a:lnTo>
                    <a:lnTo>
                      <a:pt x="6442209" y="3916"/>
                    </a:lnTo>
                    <a:lnTo>
                      <a:pt x="6445331" y="5209"/>
                    </a:lnTo>
                    <a:lnTo>
                      <a:pt x="6465301" y="22867"/>
                    </a:lnTo>
                    <a:lnTo>
                      <a:pt x="6467179" y="25677"/>
                    </a:lnTo>
                    <a:lnTo>
                      <a:pt x="6473975" y="48076"/>
                    </a:lnTo>
                    <a:lnTo>
                      <a:pt x="6473975" y="51455"/>
                    </a:lnTo>
                    <a:lnTo>
                      <a:pt x="6473975" y="406962"/>
                    </a:lnTo>
                    <a:lnTo>
                      <a:pt x="6473975" y="410340"/>
                    </a:lnTo>
                    <a:lnTo>
                      <a:pt x="6473645" y="413686"/>
                    </a:lnTo>
                    <a:lnTo>
                      <a:pt x="6453915" y="447867"/>
                    </a:lnTo>
                    <a:lnTo>
                      <a:pt x="6442209" y="454500"/>
                    </a:lnTo>
                    <a:lnTo>
                      <a:pt x="6439088" y="455793"/>
                    </a:lnTo>
                    <a:lnTo>
                      <a:pt x="6422520" y="458417"/>
                    </a:lnTo>
                    <a:lnTo>
                      <a:pt x="51455" y="458417"/>
                    </a:lnTo>
                    <a:lnTo>
                      <a:pt x="31764" y="454500"/>
                    </a:lnTo>
                    <a:lnTo>
                      <a:pt x="28642" y="453207"/>
                    </a:lnTo>
                    <a:lnTo>
                      <a:pt x="15071" y="443346"/>
                    </a:lnTo>
                    <a:lnTo>
                      <a:pt x="12682" y="440957"/>
                    </a:lnTo>
                    <a:lnTo>
                      <a:pt x="3917" y="426652"/>
                    </a:lnTo>
                    <a:lnTo>
                      <a:pt x="2623" y="423531"/>
                    </a:lnTo>
                    <a:lnTo>
                      <a:pt x="1647" y="420314"/>
                    </a:lnTo>
                    <a:lnTo>
                      <a:pt x="988" y="417000"/>
                    </a:lnTo>
                    <a:lnTo>
                      <a:pt x="329" y="413686"/>
                    </a:lnTo>
                    <a:lnTo>
                      <a:pt x="0" y="410340"/>
                    </a:lnTo>
                    <a:lnTo>
                      <a:pt x="0" y="406962"/>
                    </a:lnTo>
                    <a:close/>
                  </a:path>
                </a:pathLst>
              </a:custGeom>
              <a:ln w="9355">
                <a:solidFill>
                  <a:schemeClr val="accent3"/>
                </a:solidFill>
              </a:ln>
            </p:spPr>
            <p:txBody>
              <a:bodyPr wrap="square" lIns="0" tIns="0" rIns="0" bIns="0" rtlCol="0"/>
              <a:lstStyle/>
              <a:p>
                <a:pPr>
                  <a:defRPr>
                    <a:latin typeface="Noto Sans JP"/>
                    <a:ea typeface="Noto Sans JP"/>
                    <a:cs typeface="Noto Sans JP"/>
                  </a:defRPr>
                </a:pPr>
                <a:endParaRPr sz="1464" dirty="0">
                  <a:latin typeface="Meiryo UI" panose="020B0604030504040204" pitchFamily="50" charset="-128"/>
                  <a:ea typeface="Meiryo UI" panose="020B0604030504040204" pitchFamily="50" charset="-128"/>
                </a:endParaRPr>
              </a:p>
            </p:txBody>
          </p:sp>
        </p:grpSp>
        <p:sp>
          <p:nvSpPr>
            <p:cNvPr id="20" name="object 7">
              <a:extLst>
                <a:ext uri="{FF2B5EF4-FFF2-40B4-BE49-F238E27FC236}">
                  <a16:creationId xmlns:a16="http://schemas.microsoft.com/office/drawing/2014/main" id="{AAB9F087-074F-D36F-D0E7-F324F0B30C70}"/>
                </a:ext>
              </a:extLst>
            </p:cNvPr>
            <p:cNvSpPr/>
            <p:nvPr/>
          </p:nvSpPr>
          <p:spPr>
            <a:xfrm>
              <a:off x="1529471" y="5780238"/>
              <a:ext cx="7370342" cy="394143"/>
            </a:xfrm>
            <a:custGeom>
              <a:avLst/>
              <a:gdLst/>
              <a:ahLst/>
              <a:cxnLst/>
              <a:rect l="l" t="t" r="r" b="b"/>
              <a:pathLst>
                <a:path w="6474459" h="458469">
                  <a:moveTo>
                    <a:pt x="6425899" y="458417"/>
                  </a:moveTo>
                  <a:lnTo>
                    <a:pt x="48076" y="458417"/>
                  </a:lnTo>
                  <a:lnTo>
                    <a:pt x="44730" y="458087"/>
                  </a:lnTo>
                  <a:lnTo>
                    <a:pt x="10549" y="438358"/>
                  </a:lnTo>
                  <a:lnTo>
                    <a:pt x="0" y="410340"/>
                  </a:lnTo>
                  <a:lnTo>
                    <a:pt x="0" y="406962"/>
                  </a:lnTo>
                  <a:lnTo>
                    <a:pt x="0" y="48076"/>
                  </a:lnTo>
                  <a:lnTo>
                    <a:pt x="17459" y="12681"/>
                  </a:lnTo>
                  <a:lnTo>
                    <a:pt x="48076" y="0"/>
                  </a:lnTo>
                  <a:lnTo>
                    <a:pt x="6425899" y="0"/>
                  </a:lnTo>
                  <a:lnTo>
                    <a:pt x="6461292" y="17459"/>
                  </a:lnTo>
                  <a:lnTo>
                    <a:pt x="6473975" y="48076"/>
                  </a:lnTo>
                  <a:lnTo>
                    <a:pt x="6473975" y="410340"/>
                  </a:lnTo>
                  <a:lnTo>
                    <a:pt x="6456514" y="445735"/>
                  </a:lnTo>
                  <a:lnTo>
                    <a:pt x="6429244" y="458087"/>
                  </a:lnTo>
                  <a:lnTo>
                    <a:pt x="6425899" y="458417"/>
                  </a:lnTo>
                  <a:close/>
                </a:path>
              </a:pathLst>
            </a:custGeom>
            <a:solidFill>
              <a:srgbClr val="FFFFFF"/>
            </a:solidFill>
          </p:spPr>
          <p:txBody>
            <a:bodyPr wrap="square" lIns="0" tIns="0" rIns="0" bIns="0" rtlCol="0" anchor="ctr"/>
            <a:lstStyle/>
            <a:p>
              <a:pPr algn="ctr">
                <a:defRPr>
                  <a:latin typeface="Noto Sans JP"/>
                  <a:ea typeface="Noto Sans JP"/>
                  <a:cs typeface="Noto Sans JP"/>
                </a:defRPr>
              </a:pPr>
              <a:endParaRPr sz="1464" b="1" dirty="0">
                <a:latin typeface="Meiryo UI" panose="020B0604030504040204" pitchFamily="50" charset="-128"/>
                <a:ea typeface="Meiryo UI" panose="020B0604030504040204" pitchFamily="50" charset="-128"/>
              </a:endParaRPr>
            </a:p>
          </p:txBody>
        </p:sp>
      </p:grpSp>
      <p:pic>
        <p:nvPicPr>
          <p:cNvPr id="23" name="グラフィックス 22" descr="ユーザー 単色塗りつぶし">
            <a:extLst>
              <a:ext uri="{FF2B5EF4-FFF2-40B4-BE49-F238E27FC236}">
                <a16:creationId xmlns:a16="http://schemas.microsoft.com/office/drawing/2014/main" id="{5AABE0AC-394D-511D-B11E-8173FA34913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54528" y="4178368"/>
            <a:ext cx="565150" cy="565150"/>
          </a:xfrm>
          <a:prstGeom prst="rect">
            <a:avLst/>
          </a:prstGeom>
        </p:spPr>
      </p:pic>
      <p:grpSp>
        <p:nvGrpSpPr>
          <p:cNvPr id="33" name="グループ化 32">
            <a:extLst>
              <a:ext uri="{FF2B5EF4-FFF2-40B4-BE49-F238E27FC236}">
                <a16:creationId xmlns:a16="http://schemas.microsoft.com/office/drawing/2014/main" id="{46080A35-B405-47D9-A609-A81D1D4E001C}"/>
              </a:ext>
            </a:extLst>
          </p:cNvPr>
          <p:cNvGrpSpPr/>
          <p:nvPr/>
        </p:nvGrpSpPr>
        <p:grpSpPr>
          <a:xfrm>
            <a:off x="1039321" y="491074"/>
            <a:ext cx="7827358" cy="1278752"/>
            <a:chOff x="1529470" y="491074"/>
            <a:chExt cx="6969637" cy="1278752"/>
          </a:xfrm>
        </p:grpSpPr>
        <p:sp>
          <p:nvSpPr>
            <p:cNvPr id="26" name="正方形/長方形 25">
              <a:extLst>
                <a:ext uri="{FF2B5EF4-FFF2-40B4-BE49-F238E27FC236}">
                  <a16:creationId xmlns:a16="http://schemas.microsoft.com/office/drawing/2014/main" id="{BAC29ADF-F7FF-B1AE-BC5E-07EE2E75DB08}"/>
                </a:ext>
              </a:extLst>
            </p:cNvPr>
            <p:cNvSpPr/>
            <p:nvPr/>
          </p:nvSpPr>
          <p:spPr>
            <a:xfrm>
              <a:off x="1529470" y="491074"/>
              <a:ext cx="6969637" cy="1278752"/>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DE6AF516-9780-155E-3CBD-1DF7C95E1B7C}"/>
                </a:ext>
              </a:extLst>
            </p:cNvPr>
            <p:cNvSpPr txBox="1"/>
            <p:nvPr/>
          </p:nvSpPr>
          <p:spPr>
            <a:xfrm>
              <a:off x="2029006" y="798342"/>
              <a:ext cx="5970564" cy="646331"/>
            </a:xfrm>
            <a:prstGeom prst="rect">
              <a:avLst/>
            </a:prstGeom>
            <a:noFill/>
          </p:spPr>
          <p:txBody>
            <a:bodyPr wrap="square">
              <a:spAutoFit/>
            </a:bodyPr>
            <a:lstStyle/>
            <a:p>
              <a:pPr marL="10329" marR="4132" algn="ctr">
                <a:lnSpc>
                  <a:spcPct val="100299"/>
                </a:lnSpc>
                <a:spcBef>
                  <a:spcPts val="65"/>
                </a:spcBef>
                <a:defRPr>
                  <a:latin typeface="Noto Sans JP"/>
                  <a:ea typeface="Noto Sans JP"/>
                  <a:cs typeface="Noto Sans JP"/>
                </a:defRPr>
              </a:pPr>
              <a:r>
                <a:rPr lang="ja-JP" altLang="en-US" sz="3600" b="1" spc="382" dirty="0">
                  <a:solidFill>
                    <a:schemeClr val="accent3"/>
                  </a:solidFill>
                  <a:latin typeface="Meiryo UI" panose="020B0604030504040204" pitchFamily="50" charset="-128"/>
                  <a:ea typeface="Meiryo UI" panose="020B0604030504040204" pitchFamily="50" charset="-128"/>
                  <a:cs typeface="Noto Sans JP"/>
                </a:rPr>
                <a:t>ピッチコンテストエントリーシート</a:t>
              </a:r>
              <a:endParaRPr lang="ja-JP" altLang="en-US" sz="3600" b="1" dirty="0">
                <a:solidFill>
                  <a:schemeClr val="accent3"/>
                </a:solidFill>
                <a:latin typeface="Meiryo UI" panose="020B0604030504040204" pitchFamily="50" charset="-128"/>
                <a:ea typeface="Meiryo UI" panose="020B0604030504040204" pitchFamily="50" charset="-128"/>
                <a:cs typeface="PMingLiU"/>
              </a:endParaRPr>
            </a:p>
          </p:txBody>
        </p:sp>
      </p:grpSp>
      <p:sp>
        <p:nvSpPr>
          <p:cNvPr id="5" name="テキスト ボックス 4">
            <a:extLst>
              <a:ext uri="{FF2B5EF4-FFF2-40B4-BE49-F238E27FC236}">
                <a16:creationId xmlns:a16="http://schemas.microsoft.com/office/drawing/2014/main" id="{FEAF7E60-F0D4-818A-7974-6B7DBB6EDA93}"/>
              </a:ext>
            </a:extLst>
          </p:cNvPr>
          <p:cNvSpPr txBox="1"/>
          <p:nvPr/>
        </p:nvSpPr>
        <p:spPr>
          <a:xfrm>
            <a:off x="1041864" y="2383791"/>
            <a:ext cx="7105095" cy="461665"/>
          </a:xfrm>
          <a:prstGeom prst="rect">
            <a:avLst/>
          </a:prstGeom>
          <a:noFill/>
        </p:spPr>
        <p:txBody>
          <a:bodyPr wrap="square">
            <a:spAutoFit/>
          </a:bodyPr>
          <a:lstStyle/>
          <a:p>
            <a:pPr marL="742950" lvl="1" indent="-285750" algn="just">
              <a:buFont typeface="游明朝" panose="02020400000000000000" pitchFamily="18" charset="-128"/>
              <a:buChar char="※"/>
            </a:pPr>
            <a:r>
              <a:rPr lang="ja-JP" altLang="ja-JP" sz="1200" b="1" kern="100" dirty="0">
                <a:solidFill>
                  <a:schemeClr val="accent3"/>
                </a:solidFill>
                <a:effectLst/>
                <a:latin typeface="Meiryo UI" panose="020B0604030504040204" pitchFamily="50" charset="-128"/>
                <a:ea typeface="Meiryo UI" panose="020B0604030504040204" pitchFamily="50" charset="-128"/>
                <a:cs typeface="Times New Roman" panose="02020603050405020304" pitchFamily="18" charset="0"/>
              </a:rPr>
              <a:t>提出時は</a:t>
            </a:r>
            <a:r>
              <a:rPr lang="en-US" altLang="ja-JP" sz="1200" b="1" kern="100" dirty="0">
                <a:solidFill>
                  <a:schemeClr val="accent3"/>
                </a:solidFill>
                <a:effectLst/>
                <a:latin typeface="Meiryo UI" panose="020B0604030504040204" pitchFamily="50" charset="-128"/>
                <a:ea typeface="Meiryo UI" panose="020B0604030504040204" pitchFamily="50" charset="-128"/>
                <a:cs typeface="Times New Roman" panose="02020603050405020304" pitchFamily="18" charset="0"/>
              </a:rPr>
              <a:t>pptx</a:t>
            </a:r>
            <a:r>
              <a:rPr lang="ja-JP" altLang="ja-JP" sz="1200" b="1" kern="100" dirty="0">
                <a:solidFill>
                  <a:schemeClr val="accent3"/>
                </a:solidFill>
                <a:effectLst/>
                <a:latin typeface="Meiryo UI" panose="020B0604030504040204" pitchFamily="50" charset="-128"/>
                <a:ea typeface="Meiryo UI" panose="020B0604030504040204" pitchFamily="50" charset="-128"/>
                <a:cs typeface="Times New Roman" panose="02020603050405020304" pitchFamily="18" charset="0"/>
              </a:rPr>
              <a:t>形式にてご提出ください。</a:t>
            </a:r>
            <a:endParaRPr lang="ja-JP" altLang="ja-JP" sz="1400" kern="100" dirty="0">
              <a:solidFill>
                <a:schemeClr val="accent3"/>
              </a:solidFill>
              <a:effectLst/>
              <a:latin typeface="Meiryo UI" panose="020B0604030504040204" pitchFamily="50" charset="-128"/>
              <a:ea typeface="Meiryo UI" panose="020B0604030504040204" pitchFamily="50" charset="-128"/>
              <a:cs typeface="Times New Roman" panose="02020603050405020304" pitchFamily="18" charset="0"/>
            </a:endParaRPr>
          </a:p>
          <a:p>
            <a:pPr marL="742950" lvl="1" indent="-285750" algn="just">
              <a:buFont typeface="游明朝" panose="02020400000000000000" pitchFamily="18" charset="-128"/>
              <a:buChar char="※"/>
            </a:pPr>
            <a:r>
              <a:rPr lang="ja-JP" altLang="ja-JP" sz="1200" b="1" kern="100" dirty="0">
                <a:solidFill>
                  <a:schemeClr val="accent3"/>
                </a:solidFill>
                <a:effectLst/>
                <a:latin typeface="Meiryo UI" panose="020B0604030504040204" pitchFamily="50" charset="-128"/>
                <a:ea typeface="Meiryo UI" panose="020B0604030504040204" pitchFamily="50" charset="-128"/>
                <a:cs typeface="Times New Roman" panose="02020603050405020304" pitchFamily="18" charset="0"/>
              </a:rPr>
              <a:t>提出時のファイル名は「</a:t>
            </a:r>
            <a:r>
              <a:rPr lang="ja-JP" altLang="en-US" sz="1200" b="1" kern="100" dirty="0">
                <a:solidFill>
                  <a:schemeClr val="accent3"/>
                </a:solidFill>
                <a:latin typeface="Meiryo UI" panose="020B0604030504040204" pitchFamily="50" charset="-128"/>
                <a:ea typeface="Meiryo UI" panose="020B0604030504040204" pitchFamily="50" charset="-128"/>
                <a:cs typeface="Times New Roman" panose="02020603050405020304" pitchFamily="18" charset="0"/>
              </a:rPr>
              <a:t>ピッチエントリーシート</a:t>
            </a:r>
            <a:r>
              <a:rPr lang="en-US" altLang="ja-JP" sz="1200" b="1" kern="100" dirty="0">
                <a:solidFill>
                  <a:schemeClr val="accent3"/>
                </a:solidFill>
                <a:latin typeface="Meiryo UI" panose="020B0604030504040204" pitchFamily="50" charset="-128"/>
                <a:ea typeface="Meiryo UI" panose="020B0604030504040204" pitchFamily="50" charset="-128"/>
                <a:cs typeface="Times New Roman" panose="02020603050405020304" pitchFamily="18" charset="0"/>
              </a:rPr>
              <a:t>_</a:t>
            </a:r>
            <a:r>
              <a:rPr lang="ja-JP" altLang="en-US" sz="1200" b="1" kern="100" dirty="0">
                <a:solidFill>
                  <a:schemeClr val="accent3"/>
                </a:solidFill>
                <a:latin typeface="Meiryo UI" panose="020B0604030504040204" pitchFamily="50" charset="-128"/>
                <a:ea typeface="Meiryo UI" panose="020B0604030504040204" pitchFamily="50" charset="-128"/>
                <a:cs typeface="Times New Roman" panose="02020603050405020304" pitchFamily="18" charset="0"/>
              </a:rPr>
              <a:t>会員</a:t>
            </a:r>
            <a:r>
              <a:rPr lang="en-US" altLang="ja-JP" sz="1200" b="1" kern="100" dirty="0">
                <a:solidFill>
                  <a:schemeClr val="accent3"/>
                </a:solidFill>
                <a:latin typeface="Meiryo UI" panose="020B0604030504040204" pitchFamily="50" charset="-128"/>
                <a:ea typeface="Meiryo UI" panose="020B0604030504040204" pitchFamily="50" charset="-128"/>
                <a:cs typeface="Times New Roman" panose="02020603050405020304" pitchFamily="18" charset="0"/>
              </a:rPr>
              <a:t>No_</a:t>
            </a:r>
            <a:r>
              <a:rPr lang="ja-JP" altLang="en-US" sz="1200" b="1" kern="100" dirty="0">
                <a:solidFill>
                  <a:schemeClr val="accent3"/>
                </a:solidFill>
                <a:latin typeface="Meiryo UI" panose="020B0604030504040204" pitchFamily="50" charset="-128"/>
                <a:ea typeface="Meiryo UI" panose="020B0604030504040204" pitchFamily="50" charset="-128"/>
                <a:cs typeface="Times New Roman" panose="02020603050405020304" pitchFamily="18" charset="0"/>
              </a:rPr>
              <a:t>氏名</a:t>
            </a:r>
            <a:r>
              <a:rPr lang="en-US" altLang="ja-JP" sz="1200" b="1" kern="100" dirty="0">
                <a:solidFill>
                  <a:schemeClr val="accent3"/>
                </a:solidFill>
                <a:latin typeface="Meiryo UI" panose="020B0604030504040204" pitchFamily="50" charset="-128"/>
                <a:ea typeface="Meiryo UI" panose="020B0604030504040204" pitchFamily="50" charset="-128"/>
                <a:cs typeface="Times New Roman" panose="02020603050405020304" pitchFamily="18" charset="0"/>
              </a:rPr>
              <a:t>.pptx</a:t>
            </a:r>
            <a:r>
              <a:rPr lang="ja-JP" altLang="ja-JP" sz="1200" b="1" kern="100" dirty="0">
                <a:solidFill>
                  <a:schemeClr val="accent3"/>
                </a:solidFill>
                <a:effectLst/>
                <a:latin typeface="Meiryo UI" panose="020B0604030504040204" pitchFamily="50" charset="-128"/>
                <a:ea typeface="Meiryo UI" panose="020B0604030504040204" pitchFamily="50" charset="-128"/>
                <a:cs typeface="Times New Roman" panose="02020603050405020304" pitchFamily="18" charset="0"/>
              </a:rPr>
              <a:t>」としてください。</a:t>
            </a:r>
            <a:endParaRPr lang="ja-JP" altLang="ja-JP" sz="1400" kern="100" dirty="0">
              <a:solidFill>
                <a:schemeClr val="accent3"/>
              </a:solidFill>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14" name="object 9">
            <a:extLst>
              <a:ext uri="{FF2B5EF4-FFF2-40B4-BE49-F238E27FC236}">
                <a16:creationId xmlns:a16="http://schemas.microsoft.com/office/drawing/2014/main" id="{5D369318-21D0-A934-4832-4E4D56948E1C}"/>
              </a:ext>
            </a:extLst>
          </p:cNvPr>
          <p:cNvSpPr txBox="1"/>
          <p:nvPr/>
        </p:nvSpPr>
        <p:spPr>
          <a:xfrm>
            <a:off x="3898506" y="5756515"/>
            <a:ext cx="3965750" cy="175712"/>
          </a:xfrm>
          <a:prstGeom prst="rect">
            <a:avLst/>
          </a:prstGeom>
        </p:spPr>
        <p:txBody>
          <a:bodyPr vert="horz" wrap="square" lIns="0" tIns="12912" rIns="0" bIns="0" rtlCol="0">
            <a:spAutoFit/>
          </a:bodyPr>
          <a:lstStyle/>
          <a:p>
            <a:pPr marL="10329">
              <a:spcBef>
                <a:spcPts val="102"/>
              </a:spcBef>
              <a:defRPr>
                <a:latin typeface="Noto Sans JP"/>
                <a:ea typeface="Noto Sans JP"/>
                <a:cs typeface="Noto Sans JP"/>
              </a:defRPr>
            </a:pPr>
            <a:r>
              <a:rPr lang="ja-JP" altLang="en-US" sz="1057" spc="8" dirty="0">
                <a:solidFill>
                  <a:schemeClr val="accent3"/>
                </a:solidFill>
                <a:latin typeface="Meiryo UI" panose="020B0604030504040204" pitchFamily="50" charset="-128"/>
                <a:ea typeface="Meiryo UI" panose="020B0604030504040204" pitchFamily="50" charset="-128"/>
                <a:cs typeface="Noto Sans JP"/>
              </a:rPr>
              <a:t>会員登録がお済み出ない方は</a:t>
            </a:r>
            <a:r>
              <a:rPr lang="ja-JP" altLang="en-US" sz="1057" spc="8" dirty="0">
                <a:solidFill>
                  <a:schemeClr val="accent3"/>
                </a:solidFill>
                <a:latin typeface="Meiryo UI" panose="020B0604030504040204" pitchFamily="50" charset="-128"/>
                <a:ea typeface="Meiryo UI" panose="020B0604030504040204" pitchFamily="50" charset="-128"/>
                <a:cs typeface="Noto Sans JP"/>
                <a:hlinkClick r:id="rId5">
                  <a:extLst>
                    <a:ext uri="{A12FA001-AC4F-418D-AE19-62706E023703}">
                      <ahyp:hlinkClr xmlns:ahyp="http://schemas.microsoft.com/office/drawing/2018/hyperlinkcolor" val="tx"/>
                    </a:ext>
                  </a:extLst>
                </a:hlinkClick>
              </a:rPr>
              <a:t>こちら</a:t>
            </a:r>
            <a:r>
              <a:rPr lang="ja-JP" altLang="en-US" sz="1057" spc="8" dirty="0">
                <a:solidFill>
                  <a:schemeClr val="accent3"/>
                </a:solidFill>
                <a:latin typeface="Meiryo UI" panose="020B0604030504040204" pitchFamily="50" charset="-128"/>
                <a:ea typeface="Meiryo UI" panose="020B0604030504040204" pitchFamily="50" charset="-128"/>
                <a:cs typeface="Noto Sans JP"/>
              </a:rPr>
              <a:t>よりご登録ください。</a:t>
            </a:r>
          </a:p>
        </p:txBody>
      </p:sp>
      <p:pic>
        <p:nvPicPr>
          <p:cNvPr id="4" name="グラフィックス 3" descr="封筒 単色塗りつぶし">
            <a:extLst>
              <a:ext uri="{FF2B5EF4-FFF2-40B4-BE49-F238E27FC236}">
                <a16:creationId xmlns:a16="http://schemas.microsoft.com/office/drawing/2014/main" id="{99E64A90-165C-45DD-9524-AF2A01C11A6B}"/>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727113" y="5141388"/>
            <a:ext cx="463658" cy="463658"/>
          </a:xfrm>
          <a:prstGeom prst="rect">
            <a:avLst/>
          </a:prstGeom>
        </p:spPr>
      </p:pic>
      <p:grpSp>
        <p:nvGrpSpPr>
          <p:cNvPr id="24" name="グループ化 23">
            <a:extLst>
              <a:ext uri="{FF2B5EF4-FFF2-40B4-BE49-F238E27FC236}">
                <a16:creationId xmlns:a16="http://schemas.microsoft.com/office/drawing/2014/main" id="{C567D027-0742-4DF1-CE66-4495DA57C807}"/>
              </a:ext>
            </a:extLst>
          </p:cNvPr>
          <p:cNvGrpSpPr/>
          <p:nvPr/>
        </p:nvGrpSpPr>
        <p:grpSpPr>
          <a:xfrm>
            <a:off x="1298215" y="5066785"/>
            <a:ext cx="7827358" cy="597048"/>
            <a:chOff x="1285921" y="4484829"/>
            <a:chExt cx="3856561" cy="597048"/>
          </a:xfrm>
        </p:grpSpPr>
        <p:sp>
          <p:nvSpPr>
            <p:cNvPr id="27" name="object 8">
              <a:extLst>
                <a:ext uri="{FF2B5EF4-FFF2-40B4-BE49-F238E27FC236}">
                  <a16:creationId xmlns:a16="http://schemas.microsoft.com/office/drawing/2014/main" id="{EC630672-2091-4A17-D60D-6B78D5EC5BAC}"/>
                </a:ext>
              </a:extLst>
            </p:cNvPr>
            <p:cNvSpPr/>
            <p:nvPr/>
          </p:nvSpPr>
          <p:spPr>
            <a:xfrm>
              <a:off x="1285921" y="4484829"/>
              <a:ext cx="3856561" cy="597048"/>
            </a:xfrm>
            <a:custGeom>
              <a:avLst/>
              <a:gdLst/>
              <a:ahLst/>
              <a:cxnLst/>
              <a:rect l="l" t="t" r="r" b="b"/>
              <a:pathLst>
                <a:path w="6474459" h="458469">
                  <a:moveTo>
                    <a:pt x="0" y="406962"/>
                  </a:moveTo>
                  <a:lnTo>
                    <a:pt x="0" y="51455"/>
                  </a:lnTo>
                  <a:lnTo>
                    <a:pt x="0" y="48076"/>
                  </a:lnTo>
                  <a:lnTo>
                    <a:pt x="329" y="44730"/>
                  </a:lnTo>
                  <a:lnTo>
                    <a:pt x="988" y="41416"/>
                  </a:lnTo>
                  <a:lnTo>
                    <a:pt x="1647" y="38102"/>
                  </a:lnTo>
                  <a:lnTo>
                    <a:pt x="2623" y="34885"/>
                  </a:lnTo>
                  <a:lnTo>
                    <a:pt x="3917" y="31763"/>
                  </a:lnTo>
                  <a:lnTo>
                    <a:pt x="5209" y="28642"/>
                  </a:lnTo>
                  <a:lnTo>
                    <a:pt x="6795" y="25677"/>
                  </a:lnTo>
                  <a:lnTo>
                    <a:pt x="8671" y="22868"/>
                  </a:lnTo>
                  <a:lnTo>
                    <a:pt x="10549" y="20058"/>
                  </a:lnTo>
                  <a:lnTo>
                    <a:pt x="12682" y="17459"/>
                  </a:lnTo>
                  <a:lnTo>
                    <a:pt x="15071" y="15070"/>
                  </a:lnTo>
                  <a:lnTo>
                    <a:pt x="17459" y="12681"/>
                  </a:lnTo>
                  <a:lnTo>
                    <a:pt x="20059" y="10548"/>
                  </a:lnTo>
                  <a:lnTo>
                    <a:pt x="22868" y="8671"/>
                  </a:lnTo>
                  <a:lnTo>
                    <a:pt x="25677" y="6794"/>
                  </a:lnTo>
                  <a:lnTo>
                    <a:pt x="48076" y="0"/>
                  </a:lnTo>
                  <a:lnTo>
                    <a:pt x="51455" y="0"/>
                  </a:lnTo>
                  <a:lnTo>
                    <a:pt x="6422520" y="0"/>
                  </a:lnTo>
                  <a:lnTo>
                    <a:pt x="6425899" y="0"/>
                  </a:lnTo>
                  <a:lnTo>
                    <a:pt x="6429244" y="329"/>
                  </a:lnTo>
                  <a:lnTo>
                    <a:pt x="6432557" y="988"/>
                  </a:lnTo>
                  <a:lnTo>
                    <a:pt x="6435870" y="1647"/>
                  </a:lnTo>
                  <a:lnTo>
                    <a:pt x="6439088" y="2623"/>
                  </a:lnTo>
                  <a:lnTo>
                    <a:pt x="6442209" y="3916"/>
                  </a:lnTo>
                  <a:lnTo>
                    <a:pt x="6445331" y="5209"/>
                  </a:lnTo>
                  <a:lnTo>
                    <a:pt x="6465301" y="22868"/>
                  </a:lnTo>
                  <a:lnTo>
                    <a:pt x="6467179" y="25677"/>
                  </a:lnTo>
                  <a:lnTo>
                    <a:pt x="6473975" y="48076"/>
                  </a:lnTo>
                  <a:lnTo>
                    <a:pt x="6473975" y="51455"/>
                  </a:lnTo>
                  <a:lnTo>
                    <a:pt x="6473975" y="406962"/>
                  </a:lnTo>
                  <a:lnTo>
                    <a:pt x="6473975" y="410340"/>
                  </a:lnTo>
                  <a:lnTo>
                    <a:pt x="6473645" y="413686"/>
                  </a:lnTo>
                  <a:lnTo>
                    <a:pt x="6453915" y="447868"/>
                  </a:lnTo>
                  <a:lnTo>
                    <a:pt x="6442209" y="454500"/>
                  </a:lnTo>
                  <a:lnTo>
                    <a:pt x="6439088" y="455793"/>
                  </a:lnTo>
                  <a:lnTo>
                    <a:pt x="6435870" y="456769"/>
                  </a:lnTo>
                  <a:lnTo>
                    <a:pt x="6432557" y="457428"/>
                  </a:lnTo>
                  <a:lnTo>
                    <a:pt x="6429244" y="458087"/>
                  </a:lnTo>
                  <a:lnTo>
                    <a:pt x="6425899" y="458417"/>
                  </a:lnTo>
                  <a:lnTo>
                    <a:pt x="6422520" y="458417"/>
                  </a:lnTo>
                  <a:lnTo>
                    <a:pt x="51455" y="458417"/>
                  </a:lnTo>
                  <a:lnTo>
                    <a:pt x="48076" y="458417"/>
                  </a:lnTo>
                  <a:lnTo>
                    <a:pt x="44730" y="458087"/>
                  </a:lnTo>
                  <a:lnTo>
                    <a:pt x="41416" y="457428"/>
                  </a:lnTo>
                  <a:lnTo>
                    <a:pt x="38102" y="456769"/>
                  </a:lnTo>
                  <a:lnTo>
                    <a:pt x="34885" y="455793"/>
                  </a:lnTo>
                  <a:lnTo>
                    <a:pt x="31764" y="454500"/>
                  </a:lnTo>
                  <a:lnTo>
                    <a:pt x="28642" y="453207"/>
                  </a:lnTo>
                  <a:lnTo>
                    <a:pt x="3917" y="426653"/>
                  </a:lnTo>
                  <a:lnTo>
                    <a:pt x="2623" y="423531"/>
                  </a:lnTo>
                  <a:lnTo>
                    <a:pt x="1647" y="420314"/>
                  </a:lnTo>
                  <a:lnTo>
                    <a:pt x="988" y="417000"/>
                  </a:lnTo>
                  <a:lnTo>
                    <a:pt x="329" y="413686"/>
                  </a:lnTo>
                  <a:lnTo>
                    <a:pt x="0" y="410340"/>
                  </a:lnTo>
                  <a:lnTo>
                    <a:pt x="0" y="406962"/>
                  </a:lnTo>
                  <a:close/>
                </a:path>
              </a:pathLst>
            </a:custGeom>
            <a:ln w="9355">
              <a:solidFill>
                <a:schemeClr val="accent3"/>
              </a:solidFill>
            </a:ln>
          </p:spPr>
          <p:txBody>
            <a:bodyPr wrap="square" lIns="0" tIns="0" rIns="0" bIns="0" rtlCol="0"/>
            <a:lstStyle/>
            <a:p>
              <a:pPr>
                <a:defRPr>
                  <a:latin typeface="Noto Sans JP"/>
                  <a:ea typeface="Noto Sans JP"/>
                  <a:cs typeface="Noto Sans JP"/>
                </a:defRPr>
              </a:pPr>
              <a:endParaRPr sz="1464">
                <a:latin typeface="Meiryo UI" panose="020B0604030504040204" pitchFamily="50" charset="-128"/>
                <a:ea typeface="Meiryo UI" panose="020B0604030504040204" pitchFamily="50" charset="-128"/>
              </a:endParaRPr>
            </a:p>
          </p:txBody>
        </p:sp>
        <p:sp>
          <p:nvSpPr>
            <p:cNvPr id="31" name="object 7">
              <a:extLst>
                <a:ext uri="{FF2B5EF4-FFF2-40B4-BE49-F238E27FC236}">
                  <a16:creationId xmlns:a16="http://schemas.microsoft.com/office/drawing/2014/main" id="{2C3A7DD1-784B-01C9-F244-A36EBD0ACAA1}"/>
                </a:ext>
              </a:extLst>
            </p:cNvPr>
            <p:cNvSpPr/>
            <p:nvPr/>
          </p:nvSpPr>
          <p:spPr>
            <a:xfrm>
              <a:off x="1529470" y="4594190"/>
              <a:ext cx="3369461" cy="394143"/>
            </a:xfrm>
            <a:custGeom>
              <a:avLst/>
              <a:gdLst/>
              <a:ahLst/>
              <a:cxnLst/>
              <a:rect l="l" t="t" r="r" b="b"/>
              <a:pathLst>
                <a:path w="6474459" h="458469">
                  <a:moveTo>
                    <a:pt x="6425899" y="458417"/>
                  </a:moveTo>
                  <a:lnTo>
                    <a:pt x="48076" y="458417"/>
                  </a:lnTo>
                  <a:lnTo>
                    <a:pt x="44730" y="458087"/>
                  </a:lnTo>
                  <a:lnTo>
                    <a:pt x="10549" y="438358"/>
                  </a:lnTo>
                  <a:lnTo>
                    <a:pt x="0" y="410340"/>
                  </a:lnTo>
                  <a:lnTo>
                    <a:pt x="0" y="406962"/>
                  </a:lnTo>
                  <a:lnTo>
                    <a:pt x="0" y="48076"/>
                  </a:lnTo>
                  <a:lnTo>
                    <a:pt x="17459" y="12681"/>
                  </a:lnTo>
                  <a:lnTo>
                    <a:pt x="48076" y="0"/>
                  </a:lnTo>
                  <a:lnTo>
                    <a:pt x="6425899" y="0"/>
                  </a:lnTo>
                  <a:lnTo>
                    <a:pt x="6461292" y="17459"/>
                  </a:lnTo>
                  <a:lnTo>
                    <a:pt x="6473975" y="48076"/>
                  </a:lnTo>
                  <a:lnTo>
                    <a:pt x="6473975" y="410340"/>
                  </a:lnTo>
                  <a:lnTo>
                    <a:pt x="6456514" y="445735"/>
                  </a:lnTo>
                  <a:lnTo>
                    <a:pt x="6429244" y="458087"/>
                  </a:lnTo>
                  <a:lnTo>
                    <a:pt x="6425899" y="458417"/>
                  </a:lnTo>
                  <a:close/>
                </a:path>
              </a:pathLst>
            </a:custGeom>
            <a:solidFill>
              <a:srgbClr val="FFFFFF"/>
            </a:solidFill>
          </p:spPr>
          <p:txBody>
            <a:bodyPr wrap="square" lIns="0" tIns="0" rIns="0" bIns="0" rtlCol="0" anchor="ctr"/>
            <a:lstStyle/>
            <a:p>
              <a:pPr algn="ctr">
                <a:defRPr>
                  <a:latin typeface="Noto Sans JP"/>
                  <a:ea typeface="Noto Sans JP"/>
                  <a:cs typeface="Noto Sans JP"/>
                </a:defRPr>
              </a:pPr>
              <a:endParaRPr sz="1464" b="1" dirty="0">
                <a:latin typeface="Meiryo UI" panose="020B0604030504040204" pitchFamily="50" charset="-128"/>
                <a:ea typeface="Meiryo UI" panose="020B0604030504040204" pitchFamily="50" charset="-128"/>
              </a:endParaRPr>
            </a:p>
          </p:txBody>
        </p:sp>
      </p:grpSp>
      <p:sp>
        <p:nvSpPr>
          <p:cNvPr id="32" name="object 9">
            <a:extLst>
              <a:ext uri="{FF2B5EF4-FFF2-40B4-BE49-F238E27FC236}">
                <a16:creationId xmlns:a16="http://schemas.microsoft.com/office/drawing/2014/main" id="{9A0705A3-FBA6-FE5A-C63E-59433C10BC3F}"/>
              </a:ext>
            </a:extLst>
          </p:cNvPr>
          <p:cNvSpPr txBox="1"/>
          <p:nvPr/>
        </p:nvSpPr>
        <p:spPr>
          <a:xfrm>
            <a:off x="1298215" y="4838701"/>
            <a:ext cx="2762644" cy="175711"/>
          </a:xfrm>
          <a:prstGeom prst="rect">
            <a:avLst/>
          </a:prstGeom>
        </p:spPr>
        <p:txBody>
          <a:bodyPr vert="horz" wrap="square" lIns="0" tIns="12912" rIns="0" bIns="0" rtlCol="0">
            <a:spAutoFit/>
          </a:bodyPr>
          <a:lstStyle/>
          <a:p>
            <a:pPr marL="10329">
              <a:spcBef>
                <a:spcPts val="102"/>
              </a:spcBef>
              <a:defRPr>
                <a:latin typeface="Noto Sans JP"/>
                <a:ea typeface="Noto Sans JP"/>
                <a:cs typeface="Noto Sans JP"/>
              </a:defRPr>
            </a:pPr>
            <a:r>
              <a:rPr lang="ja-JP" altLang="en-US" sz="1057" b="1" spc="8" dirty="0">
                <a:solidFill>
                  <a:schemeClr val="accent3"/>
                </a:solidFill>
                <a:latin typeface="Meiryo UI" panose="020B0604030504040204" pitchFamily="50" charset="-128"/>
                <a:ea typeface="Meiryo UI" panose="020B0604030504040204" pitchFamily="50" charset="-128"/>
                <a:cs typeface="Noto Sans JP Thin"/>
              </a:rPr>
              <a:t>メールアドレス</a:t>
            </a:r>
            <a:endParaRPr sz="935" dirty="0">
              <a:solidFill>
                <a:schemeClr val="accent3"/>
              </a:solidFill>
              <a:latin typeface="Meiryo UI" panose="020B0604030504040204" pitchFamily="50" charset="-128"/>
              <a:ea typeface="Meiryo UI" panose="020B0604030504040204" pitchFamily="50" charset="-128"/>
              <a:cs typeface="Noto Sans JP Thin"/>
            </a:endParaRPr>
          </a:p>
        </p:txBody>
      </p:sp>
      <p:grpSp>
        <p:nvGrpSpPr>
          <p:cNvPr id="34" name="グループ化 33">
            <a:extLst>
              <a:ext uri="{FF2B5EF4-FFF2-40B4-BE49-F238E27FC236}">
                <a16:creationId xmlns:a16="http://schemas.microsoft.com/office/drawing/2014/main" id="{E7289AAF-FCA5-8506-8FD0-A0EC505CAC6C}"/>
              </a:ext>
            </a:extLst>
          </p:cNvPr>
          <p:cNvGrpSpPr/>
          <p:nvPr/>
        </p:nvGrpSpPr>
        <p:grpSpPr>
          <a:xfrm>
            <a:off x="1298215" y="3191375"/>
            <a:ext cx="7827358" cy="597048"/>
            <a:chOff x="1285921" y="4484829"/>
            <a:chExt cx="3856561" cy="597048"/>
          </a:xfrm>
        </p:grpSpPr>
        <p:sp>
          <p:nvSpPr>
            <p:cNvPr id="35" name="object 8">
              <a:extLst>
                <a:ext uri="{FF2B5EF4-FFF2-40B4-BE49-F238E27FC236}">
                  <a16:creationId xmlns:a16="http://schemas.microsoft.com/office/drawing/2014/main" id="{A83E3442-7A11-405F-1FC2-B27E2D9225E1}"/>
                </a:ext>
              </a:extLst>
            </p:cNvPr>
            <p:cNvSpPr/>
            <p:nvPr/>
          </p:nvSpPr>
          <p:spPr>
            <a:xfrm>
              <a:off x="1285921" y="4484829"/>
              <a:ext cx="3856561" cy="597048"/>
            </a:xfrm>
            <a:custGeom>
              <a:avLst/>
              <a:gdLst/>
              <a:ahLst/>
              <a:cxnLst/>
              <a:rect l="l" t="t" r="r" b="b"/>
              <a:pathLst>
                <a:path w="6474459" h="458469">
                  <a:moveTo>
                    <a:pt x="0" y="406962"/>
                  </a:moveTo>
                  <a:lnTo>
                    <a:pt x="0" y="51455"/>
                  </a:lnTo>
                  <a:lnTo>
                    <a:pt x="0" y="48076"/>
                  </a:lnTo>
                  <a:lnTo>
                    <a:pt x="329" y="44730"/>
                  </a:lnTo>
                  <a:lnTo>
                    <a:pt x="988" y="41416"/>
                  </a:lnTo>
                  <a:lnTo>
                    <a:pt x="1647" y="38102"/>
                  </a:lnTo>
                  <a:lnTo>
                    <a:pt x="2623" y="34885"/>
                  </a:lnTo>
                  <a:lnTo>
                    <a:pt x="3917" y="31763"/>
                  </a:lnTo>
                  <a:lnTo>
                    <a:pt x="5209" y="28642"/>
                  </a:lnTo>
                  <a:lnTo>
                    <a:pt x="6795" y="25677"/>
                  </a:lnTo>
                  <a:lnTo>
                    <a:pt x="8671" y="22868"/>
                  </a:lnTo>
                  <a:lnTo>
                    <a:pt x="10549" y="20058"/>
                  </a:lnTo>
                  <a:lnTo>
                    <a:pt x="12682" y="17459"/>
                  </a:lnTo>
                  <a:lnTo>
                    <a:pt x="15071" y="15070"/>
                  </a:lnTo>
                  <a:lnTo>
                    <a:pt x="17459" y="12681"/>
                  </a:lnTo>
                  <a:lnTo>
                    <a:pt x="20059" y="10548"/>
                  </a:lnTo>
                  <a:lnTo>
                    <a:pt x="22868" y="8671"/>
                  </a:lnTo>
                  <a:lnTo>
                    <a:pt x="25677" y="6794"/>
                  </a:lnTo>
                  <a:lnTo>
                    <a:pt x="48076" y="0"/>
                  </a:lnTo>
                  <a:lnTo>
                    <a:pt x="51455" y="0"/>
                  </a:lnTo>
                  <a:lnTo>
                    <a:pt x="6422520" y="0"/>
                  </a:lnTo>
                  <a:lnTo>
                    <a:pt x="6425899" y="0"/>
                  </a:lnTo>
                  <a:lnTo>
                    <a:pt x="6429244" y="329"/>
                  </a:lnTo>
                  <a:lnTo>
                    <a:pt x="6432557" y="988"/>
                  </a:lnTo>
                  <a:lnTo>
                    <a:pt x="6435870" y="1647"/>
                  </a:lnTo>
                  <a:lnTo>
                    <a:pt x="6439088" y="2623"/>
                  </a:lnTo>
                  <a:lnTo>
                    <a:pt x="6442209" y="3916"/>
                  </a:lnTo>
                  <a:lnTo>
                    <a:pt x="6445331" y="5209"/>
                  </a:lnTo>
                  <a:lnTo>
                    <a:pt x="6465301" y="22868"/>
                  </a:lnTo>
                  <a:lnTo>
                    <a:pt x="6467179" y="25677"/>
                  </a:lnTo>
                  <a:lnTo>
                    <a:pt x="6473975" y="48076"/>
                  </a:lnTo>
                  <a:lnTo>
                    <a:pt x="6473975" y="51455"/>
                  </a:lnTo>
                  <a:lnTo>
                    <a:pt x="6473975" y="406962"/>
                  </a:lnTo>
                  <a:lnTo>
                    <a:pt x="6473975" y="410340"/>
                  </a:lnTo>
                  <a:lnTo>
                    <a:pt x="6473645" y="413686"/>
                  </a:lnTo>
                  <a:lnTo>
                    <a:pt x="6453915" y="447868"/>
                  </a:lnTo>
                  <a:lnTo>
                    <a:pt x="6442209" y="454500"/>
                  </a:lnTo>
                  <a:lnTo>
                    <a:pt x="6439088" y="455793"/>
                  </a:lnTo>
                  <a:lnTo>
                    <a:pt x="6435870" y="456769"/>
                  </a:lnTo>
                  <a:lnTo>
                    <a:pt x="6432557" y="457428"/>
                  </a:lnTo>
                  <a:lnTo>
                    <a:pt x="6429244" y="458087"/>
                  </a:lnTo>
                  <a:lnTo>
                    <a:pt x="6425899" y="458417"/>
                  </a:lnTo>
                  <a:lnTo>
                    <a:pt x="6422520" y="458417"/>
                  </a:lnTo>
                  <a:lnTo>
                    <a:pt x="51455" y="458417"/>
                  </a:lnTo>
                  <a:lnTo>
                    <a:pt x="48076" y="458417"/>
                  </a:lnTo>
                  <a:lnTo>
                    <a:pt x="44730" y="458087"/>
                  </a:lnTo>
                  <a:lnTo>
                    <a:pt x="41416" y="457428"/>
                  </a:lnTo>
                  <a:lnTo>
                    <a:pt x="38102" y="456769"/>
                  </a:lnTo>
                  <a:lnTo>
                    <a:pt x="34885" y="455793"/>
                  </a:lnTo>
                  <a:lnTo>
                    <a:pt x="31764" y="454500"/>
                  </a:lnTo>
                  <a:lnTo>
                    <a:pt x="28642" y="453207"/>
                  </a:lnTo>
                  <a:lnTo>
                    <a:pt x="3917" y="426653"/>
                  </a:lnTo>
                  <a:lnTo>
                    <a:pt x="2623" y="423531"/>
                  </a:lnTo>
                  <a:lnTo>
                    <a:pt x="1647" y="420314"/>
                  </a:lnTo>
                  <a:lnTo>
                    <a:pt x="988" y="417000"/>
                  </a:lnTo>
                  <a:lnTo>
                    <a:pt x="329" y="413686"/>
                  </a:lnTo>
                  <a:lnTo>
                    <a:pt x="0" y="410340"/>
                  </a:lnTo>
                  <a:lnTo>
                    <a:pt x="0" y="406962"/>
                  </a:lnTo>
                  <a:close/>
                </a:path>
              </a:pathLst>
            </a:custGeom>
            <a:ln w="9355">
              <a:solidFill>
                <a:schemeClr val="accent3"/>
              </a:solidFill>
            </a:ln>
          </p:spPr>
          <p:txBody>
            <a:bodyPr wrap="square" lIns="0" tIns="0" rIns="0" bIns="0" rtlCol="0"/>
            <a:lstStyle/>
            <a:p>
              <a:pPr>
                <a:defRPr>
                  <a:latin typeface="Noto Sans JP"/>
                  <a:ea typeface="Noto Sans JP"/>
                  <a:cs typeface="Noto Sans JP"/>
                </a:defRPr>
              </a:pPr>
              <a:endParaRPr sz="1464">
                <a:latin typeface="Meiryo UI" panose="020B0604030504040204" pitchFamily="50" charset="-128"/>
                <a:ea typeface="Meiryo UI" panose="020B0604030504040204" pitchFamily="50" charset="-128"/>
              </a:endParaRPr>
            </a:p>
          </p:txBody>
        </p:sp>
        <p:sp>
          <p:nvSpPr>
            <p:cNvPr id="36" name="object 7">
              <a:extLst>
                <a:ext uri="{FF2B5EF4-FFF2-40B4-BE49-F238E27FC236}">
                  <a16:creationId xmlns:a16="http://schemas.microsoft.com/office/drawing/2014/main" id="{3B331207-1010-1201-70F4-7FD29D124D38}"/>
                </a:ext>
              </a:extLst>
            </p:cNvPr>
            <p:cNvSpPr/>
            <p:nvPr/>
          </p:nvSpPr>
          <p:spPr>
            <a:xfrm>
              <a:off x="1529470" y="4594190"/>
              <a:ext cx="3369461" cy="394143"/>
            </a:xfrm>
            <a:custGeom>
              <a:avLst/>
              <a:gdLst/>
              <a:ahLst/>
              <a:cxnLst/>
              <a:rect l="l" t="t" r="r" b="b"/>
              <a:pathLst>
                <a:path w="6474459" h="458469">
                  <a:moveTo>
                    <a:pt x="6425899" y="458417"/>
                  </a:moveTo>
                  <a:lnTo>
                    <a:pt x="48076" y="458417"/>
                  </a:lnTo>
                  <a:lnTo>
                    <a:pt x="44730" y="458087"/>
                  </a:lnTo>
                  <a:lnTo>
                    <a:pt x="10549" y="438358"/>
                  </a:lnTo>
                  <a:lnTo>
                    <a:pt x="0" y="410340"/>
                  </a:lnTo>
                  <a:lnTo>
                    <a:pt x="0" y="406962"/>
                  </a:lnTo>
                  <a:lnTo>
                    <a:pt x="0" y="48076"/>
                  </a:lnTo>
                  <a:lnTo>
                    <a:pt x="17459" y="12681"/>
                  </a:lnTo>
                  <a:lnTo>
                    <a:pt x="48076" y="0"/>
                  </a:lnTo>
                  <a:lnTo>
                    <a:pt x="6425899" y="0"/>
                  </a:lnTo>
                  <a:lnTo>
                    <a:pt x="6461292" y="17459"/>
                  </a:lnTo>
                  <a:lnTo>
                    <a:pt x="6473975" y="48076"/>
                  </a:lnTo>
                  <a:lnTo>
                    <a:pt x="6473975" y="410340"/>
                  </a:lnTo>
                  <a:lnTo>
                    <a:pt x="6456514" y="445735"/>
                  </a:lnTo>
                  <a:lnTo>
                    <a:pt x="6429244" y="458087"/>
                  </a:lnTo>
                  <a:lnTo>
                    <a:pt x="6425899" y="458417"/>
                  </a:lnTo>
                  <a:close/>
                </a:path>
              </a:pathLst>
            </a:custGeom>
            <a:solidFill>
              <a:srgbClr val="FFFFFF"/>
            </a:solidFill>
          </p:spPr>
          <p:txBody>
            <a:bodyPr wrap="square" lIns="0" tIns="0" rIns="0" bIns="0" rtlCol="0" anchor="ctr"/>
            <a:lstStyle/>
            <a:p>
              <a:pPr algn="ctr">
                <a:defRPr>
                  <a:latin typeface="Noto Sans JP"/>
                  <a:ea typeface="Noto Sans JP"/>
                  <a:cs typeface="Noto Sans JP"/>
                </a:defRPr>
              </a:pPr>
              <a:endParaRPr sz="1464" b="1" dirty="0">
                <a:latin typeface="Meiryo UI" panose="020B0604030504040204" pitchFamily="50" charset="-128"/>
                <a:ea typeface="Meiryo UI" panose="020B0604030504040204" pitchFamily="50" charset="-128"/>
              </a:endParaRPr>
            </a:p>
          </p:txBody>
        </p:sp>
      </p:grpSp>
      <p:pic>
        <p:nvPicPr>
          <p:cNvPr id="38" name="グラフィックス 37" descr="カリグラフィ用ペン 単色塗りつぶし">
            <a:extLst>
              <a:ext uri="{FF2B5EF4-FFF2-40B4-BE49-F238E27FC236}">
                <a16:creationId xmlns:a16="http://schemas.microsoft.com/office/drawing/2014/main" id="{4EBF022C-BE8E-19B6-6D4E-696BC064307D}"/>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651797" y="3158267"/>
            <a:ext cx="538974" cy="538974"/>
          </a:xfrm>
          <a:prstGeom prst="rect">
            <a:avLst/>
          </a:prstGeom>
        </p:spPr>
      </p:pic>
      <p:sp>
        <p:nvSpPr>
          <p:cNvPr id="39" name="object 9">
            <a:extLst>
              <a:ext uri="{FF2B5EF4-FFF2-40B4-BE49-F238E27FC236}">
                <a16:creationId xmlns:a16="http://schemas.microsoft.com/office/drawing/2014/main" id="{650A0C2A-E8AC-B0BA-17EF-02E015B82A2D}"/>
              </a:ext>
            </a:extLst>
          </p:cNvPr>
          <p:cNvSpPr txBox="1"/>
          <p:nvPr/>
        </p:nvSpPr>
        <p:spPr>
          <a:xfrm>
            <a:off x="1306766" y="2963878"/>
            <a:ext cx="2762644" cy="175712"/>
          </a:xfrm>
          <a:prstGeom prst="rect">
            <a:avLst/>
          </a:prstGeom>
        </p:spPr>
        <p:txBody>
          <a:bodyPr vert="horz" wrap="square" lIns="0" tIns="12912" rIns="0" bIns="0" rtlCol="0">
            <a:spAutoFit/>
          </a:bodyPr>
          <a:lstStyle/>
          <a:p>
            <a:pPr marL="10329">
              <a:spcBef>
                <a:spcPts val="102"/>
              </a:spcBef>
              <a:defRPr>
                <a:latin typeface="Noto Sans JP"/>
                <a:ea typeface="Noto Sans JP"/>
                <a:cs typeface="Noto Sans JP"/>
              </a:defRPr>
            </a:pPr>
            <a:r>
              <a:rPr lang="ja-JP" altLang="en-US" sz="1057" b="1" spc="8" dirty="0">
                <a:solidFill>
                  <a:schemeClr val="accent3"/>
                </a:solidFill>
                <a:latin typeface="Meiryo UI" panose="020B0604030504040204" pitchFamily="50" charset="-128"/>
                <a:ea typeface="Meiryo UI" panose="020B0604030504040204" pitchFamily="50" charset="-128"/>
                <a:cs typeface="Noto Sans JP"/>
              </a:rPr>
              <a:t>プラン名</a:t>
            </a:r>
            <a:endParaRPr sz="935" dirty="0">
              <a:solidFill>
                <a:schemeClr val="accent3"/>
              </a:solidFill>
              <a:latin typeface="Meiryo UI" panose="020B0604030504040204" pitchFamily="50" charset="-128"/>
              <a:ea typeface="Meiryo UI" panose="020B0604030504040204" pitchFamily="50" charset="-128"/>
              <a:cs typeface="Noto Sans JP Thin"/>
            </a:endParaRPr>
          </a:p>
        </p:txBody>
      </p:sp>
      <p:pic>
        <p:nvPicPr>
          <p:cNvPr id="3" name="グラフィックス 2" descr="クレジット カード 単色塗りつぶし">
            <a:extLst>
              <a:ext uri="{FF2B5EF4-FFF2-40B4-BE49-F238E27FC236}">
                <a16:creationId xmlns:a16="http://schemas.microsoft.com/office/drawing/2014/main" id="{E0B59E82-0066-1377-7AD4-5D2240A49939}"/>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717442" y="6043139"/>
            <a:ext cx="473329" cy="473329"/>
          </a:xfrm>
          <a:prstGeom prst="rect">
            <a:avLst/>
          </a:prstGeom>
        </p:spPr>
      </p:pic>
    </p:spTree>
    <p:extLst>
      <p:ext uri="{BB962C8B-B14F-4D97-AF65-F5344CB8AC3E}">
        <p14:creationId xmlns:p14="http://schemas.microsoft.com/office/powerpoint/2010/main" val="2726723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B673B3-050F-430C-C444-679C1CC9FB38}"/>
            </a:ext>
          </a:extLst>
        </p:cNvPr>
        <p:cNvGrpSpPr/>
        <p:nvPr/>
      </p:nvGrpSpPr>
      <p:grpSpPr>
        <a:xfrm>
          <a:off x="0" y="0"/>
          <a:ext cx="0" cy="0"/>
          <a:chOff x="0" y="0"/>
          <a:chExt cx="0" cy="0"/>
        </a:xfrm>
      </p:grpSpPr>
      <p:sp>
        <p:nvSpPr>
          <p:cNvPr id="24" name="object 4">
            <a:extLst>
              <a:ext uri="{FF2B5EF4-FFF2-40B4-BE49-F238E27FC236}">
                <a16:creationId xmlns:a16="http://schemas.microsoft.com/office/drawing/2014/main" id="{D9987CD6-07AF-5818-B726-8E867A289754}"/>
              </a:ext>
            </a:extLst>
          </p:cNvPr>
          <p:cNvSpPr/>
          <p:nvPr/>
        </p:nvSpPr>
        <p:spPr>
          <a:xfrm>
            <a:off x="380999" y="4054095"/>
            <a:ext cx="9015373" cy="1436817"/>
          </a:xfrm>
          <a:custGeom>
            <a:avLst/>
            <a:gdLst/>
            <a:ahLst/>
            <a:cxnLst/>
            <a:rect l="l" t="t" r="r" b="b"/>
            <a:pathLst>
              <a:path w="5229860" h="3845560">
                <a:moveTo>
                  <a:pt x="5164140" y="3845091"/>
                </a:moveTo>
                <a:lnTo>
                  <a:pt x="65558" y="3845091"/>
                </a:lnTo>
                <a:lnTo>
                  <a:pt x="60995" y="3844641"/>
                </a:lnTo>
                <a:lnTo>
                  <a:pt x="23808" y="3827798"/>
                </a:lnTo>
                <a:lnTo>
                  <a:pt x="2247" y="3793132"/>
                </a:lnTo>
                <a:lnTo>
                  <a:pt x="0" y="3779533"/>
                </a:lnTo>
                <a:lnTo>
                  <a:pt x="0" y="3774926"/>
                </a:lnTo>
                <a:lnTo>
                  <a:pt x="0" y="65558"/>
                </a:lnTo>
                <a:lnTo>
                  <a:pt x="14384" y="27352"/>
                </a:lnTo>
                <a:lnTo>
                  <a:pt x="47570" y="3577"/>
                </a:lnTo>
                <a:lnTo>
                  <a:pt x="65558" y="0"/>
                </a:lnTo>
                <a:lnTo>
                  <a:pt x="5164140" y="0"/>
                </a:lnTo>
                <a:lnTo>
                  <a:pt x="5202345" y="14384"/>
                </a:lnTo>
                <a:lnTo>
                  <a:pt x="5226121" y="47570"/>
                </a:lnTo>
                <a:lnTo>
                  <a:pt x="5229698" y="65558"/>
                </a:lnTo>
                <a:lnTo>
                  <a:pt x="5229698" y="3779533"/>
                </a:lnTo>
                <a:lnTo>
                  <a:pt x="5215313" y="3817738"/>
                </a:lnTo>
                <a:lnTo>
                  <a:pt x="5182127" y="3841513"/>
                </a:lnTo>
                <a:lnTo>
                  <a:pt x="5168703" y="3844641"/>
                </a:lnTo>
                <a:lnTo>
                  <a:pt x="5164140" y="3845091"/>
                </a:lnTo>
                <a:close/>
              </a:path>
            </a:pathLst>
          </a:custGeom>
          <a:solidFill>
            <a:srgbClr val="FFC1C7"/>
          </a:solidFill>
        </p:spPr>
        <p:txBody>
          <a:bodyPr wrap="square" lIns="0" tIns="0" rIns="0" bIns="0" rtlCol="0"/>
          <a:lstStyle/>
          <a:p>
            <a:pPr>
              <a:defRPr>
                <a:latin typeface="Noto Sans JP"/>
                <a:ea typeface="Noto Sans JP"/>
                <a:cs typeface="Noto Sans JP"/>
              </a:defRPr>
            </a:pPr>
            <a:endParaRPr>
              <a:latin typeface="Meiryo UI" panose="020B0604030504040204" pitchFamily="50" charset="-128"/>
              <a:ea typeface="Meiryo UI" panose="020B0604030504040204" pitchFamily="50" charset="-128"/>
            </a:endParaRPr>
          </a:p>
        </p:txBody>
      </p:sp>
      <p:sp>
        <p:nvSpPr>
          <p:cNvPr id="3" name="object 3">
            <a:extLst>
              <a:ext uri="{FF2B5EF4-FFF2-40B4-BE49-F238E27FC236}">
                <a16:creationId xmlns:a16="http://schemas.microsoft.com/office/drawing/2014/main" id="{3D584289-5BAD-E088-5A3D-ED4D8044AEDE}"/>
              </a:ext>
            </a:extLst>
          </p:cNvPr>
          <p:cNvSpPr/>
          <p:nvPr/>
        </p:nvSpPr>
        <p:spPr>
          <a:xfrm>
            <a:off x="381000" y="546978"/>
            <a:ext cx="5402849" cy="7747"/>
          </a:xfrm>
          <a:custGeom>
            <a:avLst/>
            <a:gdLst/>
            <a:ahLst/>
            <a:cxnLst/>
            <a:rect l="l" t="t" r="r" b="b"/>
            <a:pathLst>
              <a:path w="6642734" h="9525">
                <a:moveTo>
                  <a:pt x="6642372" y="9355"/>
                </a:moveTo>
                <a:lnTo>
                  <a:pt x="0" y="9355"/>
                </a:lnTo>
                <a:lnTo>
                  <a:pt x="0" y="0"/>
                </a:lnTo>
                <a:lnTo>
                  <a:pt x="6642372" y="0"/>
                </a:lnTo>
                <a:lnTo>
                  <a:pt x="6642372" y="9355"/>
                </a:lnTo>
                <a:close/>
              </a:path>
            </a:pathLst>
          </a:custGeom>
          <a:solidFill>
            <a:srgbClr val="A78F6F"/>
          </a:solidFill>
          <a:ln w="28575">
            <a:solidFill>
              <a:schemeClr val="accent3"/>
            </a:solidFill>
          </a:ln>
        </p:spPr>
        <p:txBody>
          <a:bodyPr wrap="square" lIns="0" tIns="0" rIns="0" bIns="0" rtlCol="0"/>
          <a:lstStyle/>
          <a:p>
            <a:pPr>
              <a:defRPr>
                <a:latin typeface="Noto Sans JP"/>
                <a:ea typeface="Noto Sans JP"/>
                <a:cs typeface="Noto Sans JP"/>
              </a:defRPr>
            </a:pPr>
            <a:endParaRPr sz="1464"/>
          </a:p>
        </p:txBody>
      </p:sp>
      <p:sp>
        <p:nvSpPr>
          <p:cNvPr id="2" name="テキスト ボックス 1">
            <a:extLst>
              <a:ext uri="{FF2B5EF4-FFF2-40B4-BE49-F238E27FC236}">
                <a16:creationId xmlns:a16="http://schemas.microsoft.com/office/drawing/2014/main" id="{B617AA03-9AA3-6B05-FE7A-A288DF5CD4F5}"/>
              </a:ext>
            </a:extLst>
          </p:cNvPr>
          <p:cNvSpPr txBox="1"/>
          <p:nvPr/>
        </p:nvSpPr>
        <p:spPr>
          <a:xfrm>
            <a:off x="380999" y="154615"/>
            <a:ext cx="5787555" cy="400110"/>
          </a:xfrm>
          <a:prstGeom prst="rect">
            <a:avLst/>
          </a:prstGeom>
          <a:noFill/>
        </p:spPr>
        <p:txBody>
          <a:bodyPr wrap="square" rtlCol="0">
            <a:spAutoFit/>
          </a:bodyPr>
          <a:lstStyle/>
          <a:p>
            <a:r>
              <a:rPr kumimoji="1" lang="ja-JP" altLang="en-US" sz="2000" b="1" i="0" u="none" strike="noStrike" kern="1200" cap="none" spc="-8" normalizeH="0" baseline="0" noProof="0" dirty="0">
                <a:ln>
                  <a:noFill/>
                </a:ln>
                <a:solidFill>
                  <a:schemeClr val="accent3"/>
                </a:solidFill>
                <a:effectLst/>
                <a:uLnTx/>
                <a:uFillTx/>
                <a:latin typeface="Meiryo UI" panose="020B0604030504040204" pitchFamily="50" charset="-128"/>
                <a:ea typeface="Meiryo UI" panose="020B0604030504040204" pitchFamily="50" charset="-128"/>
                <a:cs typeface="Noto Sans JP"/>
              </a:rPr>
              <a:t>ビジネスモデル説明　書き方</a:t>
            </a:r>
            <a:endParaRPr kumimoji="1" lang="ja-JP" altLang="en-US" sz="2000" dirty="0">
              <a:solidFill>
                <a:schemeClr val="accent3"/>
              </a:solidFill>
            </a:endParaRPr>
          </a:p>
        </p:txBody>
      </p:sp>
      <p:sp>
        <p:nvSpPr>
          <p:cNvPr id="11" name="object 4">
            <a:extLst>
              <a:ext uri="{FF2B5EF4-FFF2-40B4-BE49-F238E27FC236}">
                <a16:creationId xmlns:a16="http://schemas.microsoft.com/office/drawing/2014/main" id="{DFB895B3-7781-0DCE-B4D0-1E11360251CA}"/>
              </a:ext>
            </a:extLst>
          </p:cNvPr>
          <p:cNvSpPr/>
          <p:nvPr/>
        </p:nvSpPr>
        <p:spPr>
          <a:xfrm>
            <a:off x="380999" y="689781"/>
            <a:ext cx="9015373" cy="3294084"/>
          </a:xfrm>
          <a:custGeom>
            <a:avLst/>
            <a:gdLst/>
            <a:ahLst/>
            <a:cxnLst/>
            <a:rect l="l" t="t" r="r" b="b"/>
            <a:pathLst>
              <a:path w="5229860" h="3845560">
                <a:moveTo>
                  <a:pt x="5164140" y="3845091"/>
                </a:moveTo>
                <a:lnTo>
                  <a:pt x="65558" y="3845091"/>
                </a:lnTo>
                <a:lnTo>
                  <a:pt x="60995" y="3844641"/>
                </a:lnTo>
                <a:lnTo>
                  <a:pt x="23808" y="3827798"/>
                </a:lnTo>
                <a:lnTo>
                  <a:pt x="2247" y="3793132"/>
                </a:lnTo>
                <a:lnTo>
                  <a:pt x="0" y="3779533"/>
                </a:lnTo>
                <a:lnTo>
                  <a:pt x="0" y="3774926"/>
                </a:lnTo>
                <a:lnTo>
                  <a:pt x="0" y="65558"/>
                </a:lnTo>
                <a:lnTo>
                  <a:pt x="14384" y="27352"/>
                </a:lnTo>
                <a:lnTo>
                  <a:pt x="47570" y="3577"/>
                </a:lnTo>
                <a:lnTo>
                  <a:pt x="65558" y="0"/>
                </a:lnTo>
                <a:lnTo>
                  <a:pt x="5164140" y="0"/>
                </a:lnTo>
                <a:lnTo>
                  <a:pt x="5202345" y="14384"/>
                </a:lnTo>
                <a:lnTo>
                  <a:pt x="5226121" y="47570"/>
                </a:lnTo>
                <a:lnTo>
                  <a:pt x="5229698" y="65558"/>
                </a:lnTo>
                <a:lnTo>
                  <a:pt x="5229698" y="3779533"/>
                </a:lnTo>
                <a:lnTo>
                  <a:pt x="5215313" y="3817738"/>
                </a:lnTo>
                <a:lnTo>
                  <a:pt x="5182127" y="3841513"/>
                </a:lnTo>
                <a:lnTo>
                  <a:pt x="5168703" y="3844641"/>
                </a:lnTo>
                <a:lnTo>
                  <a:pt x="5164140" y="3845091"/>
                </a:lnTo>
                <a:close/>
              </a:path>
            </a:pathLst>
          </a:custGeom>
          <a:solidFill>
            <a:schemeClr val="accent3">
              <a:lumMod val="20000"/>
              <a:lumOff val="80000"/>
            </a:schemeClr>
          </a:solidFill>
        </p:spPr>
        <p:txBody>
          <a:bodyPr wrap="square" lIns="0" tIns="0" rIns="0" bIns="0" rtlCol="0"/>
          <a:lstStyle/>
          <a:p>
            <a:pPr>
              <a:defRPr>
                <a:latin typeface="Noto Sans JP"/>
                <a:ea typeface="Noto Sans JP"/>
                <a:cs typeface="Noto Sans JP"/>
              </a:defRPr>
            </a:pPr>
            <a:endParaRPr>
              <a:latin typeface="Meiryo UI" panose="020B0604030504040204" pitchFamily="50" charset="-128"/>
              <a:ea typeface="Meiryo UI" panose="020B0604030504040204" pitchFamily="50" charset="-128"/>
            </a:endParaRPr>
          </a:p>
        </p:txBody>
      </p:sp>
      <p:sp>
        <p:nvSpPr>
          <p:cNvPr id="9" name="object 6">
            <a:extLst>
              <a:ext uri="{FF2B5EF4-FFF2-40B4-BE49-F238E27FC236}">
                <a16:creationId xmlns:a16="http://schemas.microsoft.com/office/drawing/2014/main" id="{6E105B73-2537-3F26-6E64-832BDAE06C59}"/>
              </a:ext>
            </a:extLst>
          </p:cNvPr>
          <p:cNvSpPr txBox="1"/>
          <p:nvPr/>
        </p:nvSpPr>
        <p:spPr>
          <a:xfrm>
            <a:off x="622568" y="1271099"/>
            <a:ext cx="8791399" cy="897493"/>
          </a:xfrm>
          <a:prstGeom prst="rect">
            <a:avLst/>
          </a:prstGeom>
        </p:spPr>
        <p:txBody>
          <a:bodyPr vert="horz" wrap="square" lIns="0" tIns="11878" rIns="0" bIns="0" rtlCol="0">
            <a:spAutoFit/>
          </a:bodyPr>
          <a:lstStyle/>
          <a:p>
            <a:pPr marL="10329">
              <a:spcBef>
                <a:spcPts val="1297"/>
              </a:spcBef>
              <a:defRPr>
                <a:latin typeface="Noto Sans JP"/>
                <a:ea typeface="Noto Sans JP"/>
                <a:cs typeface="Noto Sans JP"/>
              </a:defRPr>
            </a:pPr>
            <a:r>
              <a:rPr sz="1400" b="1" spc="-8" dirty="0">
                <a:solidFill>
                  <a:srgbClr val="13532D"/>
                </a:solidFill>
                <a:latin typeface="Meiryo UI" panose="020B0604030504040204" pitchFamily="50" charset="-128"/>
                <a:ea typeface="Meiryo UI" panose="020B0604030504040204" pitchFamily="50" charset="-128"/>
                <a:cs typeface="Noto Sans JP"/>
              </a:rPr>
              <a:t>顧客課題と着目理由</a:t>
            </a:r>
            <a:endParaRPr sz="1400" b="1" dirty="0">
              <a:latin typeface="Meiryo UI" panose="020B0604030504040204" pitchFamily="50" charset="-128"/>
              <a:ea typeface="Meiryo UI" panose="020B0604030504040204" pitchFamily="50" charset="-128"/>
              <a:cs typeface="PMingLiU"/>
            </a:endParaRPr>
          </a:p>
          <a:p>
            <a:pPr marL="10329" marR="63523">
              <a:lnSpc>
                <a:spcPct val="138800"/>
              </a:lnSpc>
              <a:spcBef>
                <a:spcPts val="211"/>
              </a:spcBef>
              <a:defRPr>
                <a:latin typeface="Noto Sans JP"/>
                <a:ea typeface="Noto Sans JP"/>
                <a:cs typeface="Noto Sans JP"/>
              </a:defRPr>
            </a:pPr>
            <a:r>
              <a:rPr lang="ja-JP" altLang="en-US" sz="1050" spc="16" dirty="0">
                <a:solidFill>
                  <a:srgbClr val="1F2937"/>
                </a:solidFill>
                <a:latin typeface="Meiryo UI" panose="020B0604030504040204" pitchFamily="50" charset="-128"/>
                <a:ea typeface="Meiryo UI" panose="020B0604030504040204" pitchFamily="50" charset="-128"/>
                <a:cs typeface="Noto Sans JP"/>
              </a:rPr>
              <a:t>「都市部の忙しい生活者は、平日の食事準備に時間を割くことが難しく、外食やコンビニ食品に依存する傾向があります。</a:t>
            </a:r>
            <a:br>
              <a:rPr lang="en-US" altLang="ja-JP" sz="1050" spc="16" dirty="0">
                <a:solidFill>
                  <a:srgbClr val="1F2937"/>
                </a:solidFill>
                <a:latin typeface="Meiryo UI" panose="020B0604030504040204" pitchFamily="50" charset="-128"/>
                <a:ea typeface="Meiryo UI" panose="020B0604030504040204" pitchFamily="50" charset="-128"/>
                <a:cs typeface="Noto Sans JP"/>
              </a:rPr>
            </a:br>
            <a:r>
              <a:rPr lang="ja-JP" altLang="en-US" sz="1050" spc="16" dirty="0">
                <a:solidFill>
                  <a:srgbClr val="1F2937"/>
                </a:solidFill>
                <a:latin typeface="Meiryo UI" panose="020B0604030504040204" pitchFamily="50" charset="-128"/>
                <a:ea typeface="Meiryo UI" panose="020B0604030504040204" pitchFamily="50" charset="-128"/>
                <a:cs typeface="Noto Sans JP"/>
              </a:rPr>
              <a:t>その結果、栄養バランスの偏りや食のマンネリ化が起きやすく、生活の質低下や健康リスクにもつながっています。</a:t>
            </a:r>
            <a:br>
              <a:rPr lang="en-US" altLang="ja-JP" sz="1050" spc="16" dirty="0">
                <a:solidFill>
                  <a:srgbClr val="1F2937"/>
                </a:solidFill>
                <a:latin typeface="Meiryo UI" panose="020B0604030504040204" pitchFamily="50" charset="-128"/>
                <a:ea typeface="Meiryo UI" panose="020B0604030504040204" pitchFamily="50" charset="-128"/>
                <a:cs typeface="Noto Sans JP"/>
              </a:rPr>
            </a:br>
            <a:r>
              <a:rPr lang="ja-JP" altLang="en-US" sz="1050" spc="16" dirty="0">
                <a:solidFill>
                  <a:srgbClr val="1F2937"/>
                </a:solidFill>
                <a:latin typeface="Meiryo UI" panose="020B0604030504040204" pitchFamily="50" charset="-128"/>
                <a:ea typeface="Meiryo UI" panose="020B0604030504040204" pitchFamily="50" charset="-128"/>
                <a:cs typeface="Noto Sans JP"/>
              </a:rPr>
              <a:t>特に単身世帯や深夜まで働くビジネスパーソンにとって、食事の確保は大きな課題となっているため、この点に着目しました。」</a:t>
            </a:r>
            <a:endParaRPr sz="1050" dirty="0">
              <a:latin typeface="Meiryo UI" panose="020B0604030504040204" pitchFamily="50" charset="-128"/>
              <a:ea typeface="Meiryo UI" panose="020B0604030504040204" pitchFamily="50" charset="-128"/>
              <a:cs typeface="Noto Sans JP Thin"/>
            </a:endParaRPr>
          </a:p>
        </p:txBody>
      </p:sp>
      <p:sp>
        <p:nvSpPr>
          <p:cNvPr id="19" name="object 10">
            <a:extLst>
              <a:ext uri="{FF2B5EF4-FFF2-40B4-BE49-F238E27FC236}">
                <a16:creationId xmlns:a16="http://schemas.microsoft.com/office/drawing/2014/main" id="{D7580B6A-04B9-D5FD-577F-22AF7245F8B3}"/>
              </a:ext>
            </a:extLst>
          </p:cNvPr>
          <p:cNvSpPr txBox="1"/>
          <p:nvPr/>
        </p:nvSpPr>
        <p:spPr>
          <a:xfrm>
            <a:off x="622568" y="4703746"/>
            <a:ext cx="3924734" cy="709621"/>
          </a:xfrm>
          <a:prstGeom prst="rect">
            <a:avLst/>
          </a:prstGeom>
        </p:spPr>
        <p:txBody>
          <a:bodyPr vert="horz" wrap="square" lIns="0" tIns="11878" rIns="0" bIns="0" rtlCol="0">
            <a:spAutoFit/>
          </a:bodyPr>
          <a:lstStyle/>
          <a:p>
            <a:pPr marL="10329">
              <a:spcBef>
                <a:spcPts val="1297"/>
              </a:spcBef>
              <a:defRPr>
                <a:latin typeface="Noto Sans JP"/>
                <a:ea typeface="Noto Sans JP"/>
                <a:cs typeface="Noto Sans JP"/>
              </a:defRPr>
            </a:pPr>
            <a:r>
              <a:rPr sz="1400" b="1" spc="-8" dirty="0">
                <a:solidFill>
                  <a:srgbClr val="7E1C1C"/>
                </a:solidFill>
                <a:latin typeface="Meiryo UI" panose="020B0604030504040204" pitchFamily="50" charset="-128"/>
                <a:ea typeface="Meiryo UI" panose="020B0604030504040204" pitchFamily="50" charset="-128"/>
                <a:cs typeface="Noto Sans JP"/>
              </a:rPr>
              <a:t>顧客課題と着目理由</a:t>
            </a:r>
            <a:endParaRPr sz="1400" b="1" dirty="0">
              <a:latin typeface="Meiryo UI" panose="020B0604030504040204" pitchFamily="50" charset="-128"/>
              <a:ea typeface="Meiryo UI" panose="020B0604030504040204" pitchFamily="50" charset="-128"/>
              <a:cs typeface="PMingLiU"/>
            </a:endParaRPr>
          </a:p>
          <a:p>
            <a:pPr marL="10329">
              <a:spcBef>
                <a:spcPts val="651"/>
              </a:spcBef>
              <a:defRPr>
                <a:latin typeface="Noto Sans JP"/>
                <a:ea typeface="Noto Sans JP"/>
                <a:cs typeface="Noto Sans JP"/>
              </a:defRPr>
            </a:pPr>
            <a:r>
              <a:rPr sz="1050" spc="-28" dirty="0">
                <a:solidFill>
                  <a:srgbClr val="1F2937"/>
                </a:solidFill>
                <a:latin typeface="Meiryo UI" panose="020B0604030504040204" pitchFamily="50" charset="-128"/>
                <a:ea typeface="Meiryo UI" panose="020B0604030504040204" pitchFamily="50" charset="-128"/>
                <a:cs typeface="Noto Sans JP"/>
              </a:rPr>
              <a:t>「みんな料理が面倒だと思っている。だから解決したい。」</a:t>
            </a:r>
            <a:endParaRPr sz="1050" dirty="0">
              <a:latin typeface="Meiryo UI" panose="020B0604030504040204" pitchFamily="50" charset="-128"/>
              <a:ea typeface="Meiryo UI" panose="020B0604030504040204" pitchFamily="50" charset="-128"/>
              <a:cs typeface="Noto Sans JP Thin"/>
            </a:endParaRPr>
          </a:p>
          <a:p>
            <a:pPr marL="10329">
              <a:spcBef>
                <a:spcPts val="557"/>
              </a:spcBef>
              <a:defRPr>
                <a:latin typeface="Noto Sans JP"/>
                <a:ea typeface="Noto Sans JP"/>
                <a:cs typeface="Noto Sans JP"/>
              </a:defRPr>
            </a:pPr>
            <a:r>
              <a:rPr sz="1000" spc="-4" dirty="0">
                <a:solidFill>
                  <a:srgbClr val="B91B1B"/>
                </a:solidFill>
                <a:latin typeface="Meiryo UI" panose="020B0604030504040204" pitchFamily="50" charset="-128"/>
                <a:ea typeface="Meiryo UI" panose="020B0604030504040204" pitchFamily="50" charset="-128"/>
                <a:cs typeface="Noto Sans JP"/>
              </a:rPr>
              <a:t>(具体性‧根拠不足)</a:t>
            </a:r>
            <a:endParaRPr sz="1000" dirty="0">
              <a:latin typeface="Meiryo UI" panose="020B0604030504040204" pitchFamily="50" charset="-128"/>
              <a:ea typeface="Meiryo UI" panose="020B0604030504040204" pitchFamily="50" charset="-128"/>
              <a:cs typeface="Noto Sans JP Thin"/>
            </a:endParaRPr>
          </a:p>
        </p:txBody>
      </p:sp>
      <p:pic>
        <p:nvPicPr>
          <p:cNvPr id="25" name="グラフィックス 24" descr="バッジ: チェックマーク 1 単色塗りつぶし">
            <a:extLst>
              <a:ext uri="{FF2B5EF4-FFF2-40B4-BE49-F238E27FC236}">
                <a16:creationId xmlns:a16="http://schemas.microsoft.com/office/drawing/2014/main" id="{A3635973-E45D-1200-34C4-D8CE24DA0F6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23548" y="689781"/>
            <a:ext cx="558359" cy="558359"/>
          </a:xfrm>
          <a:prstGeom prst="rect">
            <a:avLst/>
          </a:prstGeom>
        </p:spPr>
      </p:pic>
      <p:pic>
        <p:nvPicPr>
          <p:cNvPr id="27" name="グラフィックス 26" descr="バッジ: バツ 単色塗りつぶし">
            <a:extLst>
              <a:ext uri="{FF2B5EF4-FFF2-40B4-BE49-F238E27FC236}">
                <a16:creationId xmlns:a16="http://schemas.microsoft.com/office/drawing/2014/main" id="{4F79CFCD-DD86-0685-465D-15C31A53706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22568" y="4067843"/>
            <a:ext cx="558358" cy="558358"/>
          </a:xfrm>
          <a:prstGeom prst="rect">
            <a:avLst/>
          </a:prstGeom>
        </p:spPr>
      </p:pic>
      <p:sp>
        <p:nvSpPr>
          <p:cNvPr id="29" name="テキスト ボックス 28">
            <a:extLst>
              <a:ext uri="{FF2B5EF4-FFF2-40B4-BE49-F238E27FC236}">
                <a16:creationId xmlns:a16="http://schemas.microsoft.com/office/drawing/2014/main" id="{2F419C20-9D3B-50EC-E6C2-5287DCBE82A0}"/>
              </a:ext>
            </a:extLst>
          </p:cNvPr>
          <p:cNvSpPr txBox="1"/>
          <p:nvPr/>
        </p:nvSpPr>
        <p:spPr>
          <a:xfrm>
            <a:off x="1176855" y="784294"/>
            <a:ext cx="1152525" cy="369332"/>
          </a:xfrm>
          <a:prstGeom prst="rect">
            <a:avLst/>
          </a:prstGeom>
          <a:noFill/>
        </p:spPr>
        <p:txBody>
          <a:bodyPr wrap="square">
            <a:spAutoFit/>
          </a:bodyPr>
          <a:lstStyle/>
          <a:p>
            <a:pPr marL="10329">
              <a:spcBef>
                <a:spcPts val="93"/>
              </a:spcBef>
              <a:defRPr>
                <a:latin typeface="Noto Sans JP"/>
                <a:ea typeface="Noto Sans JP"/>
                <a:cs typeface="Noto Sans JP"/>
              </a:defRPr>
            </a:pPr>
            <a:r>
              <a:rPr lang="ja-JP" altLang="en-US" b="1" spc="-12" dirty="0">
                <a:solidFill>
                  <a:srgbClr val="166533"/>
                </a:solidFill>
                <a:latin typeface="Meiryo UI" panose="020B0604030504040204" pitchFamily="50" charset="-128"/>
                <a:ea typeface="Meiryo UI" panose="020B0604030504040204" pitchFamily="50" charset="-128"/>
                <a:cs typeface="Noto Sans JP"/>
              </a:rPr>
              <a:t>良い例文</a:t>
            </a:r>
            <a:endParaRPr lang="ja-JP" altLang="en-US" b="1" dirty="0">
              <a:latin typeface="Meiryo UI" panose="020B0604030504040204" pitchFamily="50" charset="-128"/>
              <a:ea typeface="Meiryo UI" panose="020B0604030504040204" pitchFamily="50" charset="-128"/>
              <a:cs typeface="PMingLiU"/>
            </a:endParaRPr>
          </a:p>
        </p:txBody>
      </p:sp>
      <p:sp>
        <p:nvSpPr>
          <p:cNvPr id="31" name="テキスト ボックス 30">
            <a:extLst>
              <a:ext uri="{FF2B5EF4-FFF2-40B4-BE49-F238E27FC236}">
                <a16:creationId xmlns:a16="http://schemas.microsoft.com/office/drawing/2014/main" id="{82A74A21-BA21-00FB-80FA-99BFEDBD6579}"/>
              </a:ext>
            </a:extLst>
          </p:cNvPr>
          <p:cNvSpPr txBox="1"/>
          <p:nvPr/>
        </p:nvSpPr>
        <p:spPr>
          <a:xfrm>
            <a:off x="1176855" y="4162356"/>
            <a:ext cx="1543050" cy="369332"/>
          </a:xfrm>
          <a:prstGeom prst="rect">
            <a:avLst/>
          </a:prstGeom>
          <a:noFill/>
        </p:spPr>
        <p:txBody>
          <a:bodyPr wrap="square">
            <a:spAutoFit/>
          </a:bodyPr>
          <a:lstStyle/>
          <a:p>
            <a:pPr marL="10329">
              <a:spcBef>
                <a:spcPts val="93"/>
              </a:spcBef>
              <a:defRPr>
                <a:latin typeface="Noto Sans JP"/>
                <a:ea typeface="Noto Sans JP"/>
                <a:cs typeface="Noto Sans JP"/>
              </a:defRPr>
            </a:pPr>
            <a:r>
              <a:rPr lang="en-US" altLang="ja-JP" b="1" spc="-41" dirty="0">
                <a:solidFill>
                  <a:srgbClr val="991B1B"/>
                </a:solidFill>
                <a:latin typeface="Meiryo UI" panose="020B0604030504040204" pitchFamily="50" charset="-128"/>
                <a:ea typeface="Meiryo UI" panose="020B0604030504040204" pitchFamily="50" charset="-128"/>
                <a:cs typeface="Noto Sans JP"/>
              </a:rPr>
              <a:t>NG</a:t>
            </a:r>
            <a:r>
              <a:rPr lang="ja-JP" altLang="en-US" b="1" spc="-41" dirty="0">
                <a:solidFill>
                  <a:srgbClr val="991B1B"/>
                </a:solidFill>
                <a:latin typeface="Meiryo UI" panose="020B0604030504040204" pitchFamily="50" charset="-128"/>
                <a:ea typeface="Meiryo UI" panose="020B0604030504040204" pitchFamily="50" charset="-128"/>
                <a:cs typeface="Noto Sans JP"/>
              </a:rPr>
              <a:t>例</a:t>
            </a:r>
            <a:endParaRPr lang="ja-JP" altLang="en-US" b="1" dirty="0">
              <a:latin typeface="Meiryo UI" panose="020B0604030504040204" pitchFamily="50" charset="-128"/>
              <a:ea typeface="Meiryo UI" panose="020B0604030504040204" pitchFamily="50" charset="-128"/>
              <a:cs typeface="PMingLiU"/>
            </a:endParaRPr>
          </a:p>
        </p:txBody>
      </p:sp>
      <p:pic>
        <p:nvPicPr>
          <p:cNvPr id="37" name="object 13">
            <a:extLst>
              <a:ext uri="{FF2B5EF4-FFF2-40B4-BE49-F238E27FC236}">
                <a16:creationId xmlns:a16="http://schemas.microsoft.com/office/drawing/2014/main" id="{4F379EA0-7A8B-3E36-8B85-43344A8588E0}"/>
              </a:ext>
            </a:extLst>
          </p:cNvPr>
          <p:cNvPicPr/>
          <p:nvPr/>
        </p:nvPicPr>
        <p:blipFill>
          <a:blip r:embed="rId6" cstate="print"/>
          <a:stretch>
            <a:fillRect/>
          </a:stretch>
        </p:blipFill>
        <p:spPr>
          <a:xfrm>
            <a:off x="2031823" y="5682783"/>
            <a:ext cx="291382" cy="255165"/>
          </a:xfrm>
          <a:prstGeom prst="rect">
            <a:avLst/>
          </a:prstGeom>
        </p:spPr>
      </p:pic>
      <p:pic>
        <p:nvPicPr>
          <p:cNvPr id="39" name="object 15">
            <a:extLst>
              <a:ext uri="{FF2B5EF4-FFF2-40B4-BE49-F238E27FC236}">
                <a16:creationId xmlns:a16="http://schemas.microsoft.com/office/drawing/2014/main" id="{0B72BD45-23E1-F615-DEE4-6D56CAD903C7}"/>
              </a:ext>
            </a:extLst>
          </p:cNvPr>
          <p:cNvPicPr/>
          <p:nvPr/>
        </p:nvPicPr>
        <p:blipFill>
          <a:blip r:embed="rId7" cstate="print"/>
          <a:stretch>
            <a:fillRect/>
          </a:stretch>
        </p:blipFill>
        <p:spPr>
          <a:xfrm>
            <a:off x="4978357" y="5680997"/>
            <a:ext cx="291382" cy="258737"/>
          </a:xfrm>
          <a:prstGeom prst="rect">
            <a:avLst/>
          </a:prstGeom>
        </p:spPr>
      </p:pic>
      <p:pic>
        <p:nvPicPr>
          <p:cNvPr id="41" name="object 17">
            <a:extLst>
              <a:ext uri="{FF2B5EF4-FFF2-40B4-BE49-F238E27FC236}">
                <a16:creationId xmlns:a16="http://schemas.microsoft.com/office/drawing/2014/main" id="{7DAA0E33-C92D-4762-BCA4-5EDCAAC26D67}"/>
              </a:ext>
            </a:extLst>
          </p:cNvPr>
          <p:cNvPicPr/>
          <p:nvPr/>
        </p:nvPicPr>
        <p:blipFill>
          <a:blip r:embed="rId8" cstate="print"/>
          <a:stretch>
            <a:fillRect/>
          </a:stretch>
        </p:blipFill>
        <p:spPr>
          <a:xfrm>
            <a:off x="7924891" y="5680997"/>
            <a:ext cx="243765" cy="258737"/>
          </a:xfrm>
          <a:prstGeom prst="rect">
            <a:avLst/>
          </a:prstGeom>
        </p:spPr>
      </p:pic>
      <p:sp>
        <p:nvSpPr>
          <p:cNvPr id="4" name="テキスト ボックス 3">
            <a:extLst>
              <a:ext uri="{FF2B5EF4-FFF2-40B4-BE49-F238E27FC236}">
                <a16:creationId xmlns:a16="http://schemas.microsoft.com/office/drawing/2014/main" id="{4A98A474-14C1-0CB0-40CF-BA9A9B3235A9}"/>
              </a:ext>
            </a:extLst>
          </p:cNvPr>
          <p:cNvSpPr txBox="1"/>
          <p:nvPr/>
        </p:nvSpPr>
        <p:spPr>
          <a:xfrm>
            <a:off x="452730" y="5582552"/>
            <a:ext cx="1284614" cy="400110"/>
          </a:xfrm>
          <a:prstGeom prst="rect">
            <a:avLst/>
          </a:prstGeom>
          <a:noFill/>
        </p:spPr>
        <p:txBody>
          <a:bodyPr vert="horz" wrap="square" rtlCol="0">
            <a:spAutoFit/>
          </a:bodyPr>
          <a:lstStyle/>
          <a:p>
            <a:pPr algn="ctr"/>
            <a:r>
              <a:rPr kumimoji="1" lang="ja-JP" altLang="en-US" sz="2000" b="1" dirty="0">
                <a:solidFill>
                  <a:srgbClr val="78573D"/>
                </a:solidFill>
                <a:latin typeface="Meiryo UI" panose="020B0604030504040204" pitchFamily="50" charset="-128"/>
                <a:ea typeface="Meiryo UI" panose="020B0604030504040204" pitchFamily="50" charset="-128"/>
              </a:rPr>
              <a:t>評価観点</a:t>
            </a:r>
          </a:p>
        </p:txBody>
      </p:sp>
      <p:sp>
        <p:nvSpPr>
          <p:cNvPr id="5" name="テキスト ボックス 4">
            <a:extLst>
              <a:ext uri="{FF2B5EF4-FFF2-40B4-BE49-F238E27FC236}">
                <a16:creationId xmlns:a16="http://schemas.microsoft.com/office/drawing/2014/main" id="{CA50CF2B-DFE2-B53A-1452-0D4AAD08C58E}"/>
              </a:ext>
            </a:extLst>
          </p:cNvPr>
          <p:cNvSpPr txBox="1"/>
          <p:nvPr/>
        </p:nvSpPr>
        <p:spPr>
          <a:xfrm>
            <a:off x="1008246" y="6034024"/>
            <a:ext cx="2338536" cy="677108"/>
          </a:xfrm>
          <a:prstGeom prst="rect">
            <a:avLst/>
          </a:prstGeom>
          <a:noFill/>
        </p:spPr>
        <p:txBody>
          <a:bodyPr wrap="square" rtlCol="0">
            <a:spAutoFit/>
          </a:bodyPr>
          <a:lstStyle/>
          <a:p>
            <a:pPr algn="ctr"/>
            <a:r>
              <a:rPr kumimoji="1" lang="ja-JP" altLang="en-US" sz="1400" b="1" dirty="0">
                <a:solidFill>
                  <a:srgbClr val="78573D"/>
                </a:solidFill>
                <a:latin typeface="Meiryo UI" panose="020B0604030504040204" pitchFamily="50" charset="-128"/>
                <a:ea typeface="Meiryo UI" panose="020B0604030504040204" pitchFamily="50" charset="-128"/>
              </a:rPr>
              <a:t>具体性</a:t>
            </a:r>
            <a:endParaRPr kumimoji="1" lang="en-US" altLang="ja-JP" sz="1400" b="1" dirty="0">
              <a:solidFill>
                <a:srgbClr val="78573D"/>
              </a:solidFill>
              <a:latin typeface="Meiryo UI" panose="020B0604030504040204" pitchFamily="50" charset="-128"/>
              <a:ea typeface="Meiryo UI" panose="020B0604030504040204" pitchFamily="50" charset="-128"/>
            </a:endParaRPr>
          </a:p>
          <a:p>
            <a:pPr algn="ctr"/>
            <a:r>
              <a:rPr kumimoji="1" lang="ja-JP" altLang="en-US" sz="1200" b="1" dirty="0">
                <a:solidFill>
                  <a:srgbClr val="78573D"/>
                </a:solidFill>
                <a:latin typeface="Meiryo UI" panose="020B0604030504040204" pitchFamily="50" charset="-128"/>
                <a:ea typeface="Meiryo UI" panose="020B0604030504040204" pitchFamily="50" charset="-128"/>
              </a:rPr>
              <a:t>顧客課題、解決策が具体的かつ</a:t>
            </a:r>
            <a:br>
              <a:rPr kumimoji="1" lang="ja-JP" altLang="en-US" sz="1200" b="1" dirty="0">
                <a:solidFill>
                  <a:srgbClr val="78573D"/>
                </a:solidFill>
                <a:latin typeface="Meiryo UI" panose="020B0604030504040204" pitchFamily="50" charset="-128"/>
                <a:ea typeface="Meiryo UI" panose="020B0604030504040204" pitchFamily="50" charset="-128"/>
              </a:rPr>
            </a:br>
            <a:r>
              <a:rPr kumimoji="1" lang="ja-JP" altLang="en-US" sz="1200" b="1" dirty="0">
                <a:solidFill>
                  <a:srgbClr val="78573D"/>
                </a:solidFill>
                <a:latin typeface="Meiryo UI" panose="020B0604030504040204" pitchFamily="50" charset="-128"/>
                <a:ea typeface="Meiryo UI" panose="020B0604030504040204" pitchFamily="50" charset="-128"/>
              </a:rPr>
              <a:t>明確に記述されていますか？</a:t>
            </a:r>
          </a:p>
        </p:txBody>
      </p:sp>
      <p:sp>
        <p:nvSpPr>
          <p:cNvPr id="6" name="テキスト ボックス 5">
            <a:extLst>
              <a:ext uri="{FF2B5EF4-FFF2-40B4-BE49-F238E27FC236}">
                <a16:creationId xmlns:a16="http://schemas.microsoft.com/office/drawing/2014/main" id="{6497DB19-AF77-010A-836F-FC742E4ACD28}"/>
              </a:ext>
            </a:extLst>
          </p:cNvPr>
          <p:cNvSpPr txBox="1"/>
          <p:nvPr/>
        </p:nvSpPr>
        <p:spPr>
          <a:xfrm>
            <a:off x="3507158" y="6034024"/>
            <a:ext cx="3128010" cy="677108"/>
          </a:xfrm>
          <a:prstGeom prst="rect">
            <a:avLst/>
          </a:prstGeom>
          <a:noFill/>
        </p:spPr>
        <p:txBody>
          <a:bodyPr wrap="square" rtlCol="0">
            <a:spAutoFit/>
          </a:bodyPr>
          <a:lstStyle/>
          <a:p>
            <a:pPr algn="ctr"/>
            <a:r>
              <a:rPr kumimoji="1" lang="ja-JP" altLang="en-US" sz="1400" b="1" dirty="0">
                <a:solidFill>
                  <a:srgbClr val="78573D"/>
                </a:solidFill>
                <a:latin typeface="Meiryo UI" panose="020B0604030504040204" pitchFamily="50" charset="-128"/>
                <a:ea typeface="Meiryo UI" panose="020B0604030504040204" pitchFamily="50" charset="-128"/>
              </a:rPr>
              <a:t>検証性</a:t>
            </a:r>
          </a:p>
          <a:p>
            <a:pPr algn="ctr"/>
            <a:r>
              <a:rPr kumimoji="1" lang="ja-JP" altLang="en-US" sz="1200" b="1" dirty="0">
                <a:solidFill>
                  <a:srgbClr val="78573D"/>
                </a:solidFill>
                <a:latin typeface="Meiryo UI" panose="020B0604030504040204" pitchFamily="50" charset="-128"/>
                <a:ea typeface="Meiryo UI" panose="020B0604030504040204" pitchFamily="50" charset="-128"/>
              </a:rPr>
              <a:t>記述された課題や解決策の仮説が、</a:t>
            </a:r>
            <a:br>
              <a:rPr kumimoji="1" lang="ja-JP" altLang="en-US" sz="1200" b="1" dirty="0">
                <a:solidFill>
                  <a:srgbClr val="78573D"/>
                </a:solidFill>
                <a:latin typeface="Meiryo UI" panose="020B0604030504040204" pitchFamily="50" charset="-128"/>
                <a:ea typeface="Meiryo UI" panose="020B0604030504040204" pitchFamily="50" charset="-128"/>
              </a:rPr>
            </a:br>
            <a:r>
              <a:rPr kumimoji="1" lang="ja-JP" altLang="en-US" sz="1200" b="1" dirty="0">
                <a:solidFill>
                  <a:srgbClr val="78573D"/>
                </a:solidFill>
                <a:latin typeface="Meiryo UI" panose="020B0604030504040204" pitchFamily="50" charset="-128"/>
                <a:ea typeface="Meiryo UI" panose="020B0604030504040204" pitchFamily="50" charset="-128"/>
              </a:rPr>
              <a:t>実際に検証可能であると示唆されていますか？</a:t>
            </a:r>
          </a:p>
        </p:txBody>
      </p:sp>
      <p:sp>
        <p:nvSpPr>
          <p:cNvPr id="7" name="テキスト ボックス 6">
            <a:extLst>
              <a:ext uri="{FF2B5EF4-FFF2-40B4-BE49-F238E27FC236}">
                <a16:creationId xmlns:a16="http://schemas.microsoft.com/office/drawing/2014/main" id="{29180D67-81D7-0002-E894-554980911E30}"/>
              </a:ext>
            </a:extLst>
          </p:cNvPr>
          <p:cNvSpPr txBox="1"/>
          <p:nvPr/>
        </p:nvSpPr>
        <p:spPr>
          <a:xfrm>
            <a:off x="6795544" y="6034024"/>
            <a:ext cx="2502461" cy="677108"/>
          </a:xfrm>
          <a:prstGeom prst="rect">
            <a:avLst/>
          </a:prstGeom>
          <a:noFill/>
        </p:spPr>
        <p:txBody>
          <a:bodyPr wrap="square" rtlCol="0">
            <a:spAutoFit/>
          </a:bodyPr>
          <a:lstStyle/>
          <a:p>
            <a:pPr algn="ctr"/>
            <a:r>
              <a:rPr kumimoji="1" lang="ja-JP" altLang="en-US" sz="1400" b="1" dirty="0">
                <a:solidFill>
                  <a:srgbClr val="78573D"/>
                </a:solidFill>
                <a:latin typeface="Meiryo UI" panose="020B0604030504040204" pitchFamily="50" charset="-128"/>
                <a:ea typeface="Meiryo UI" panose="020B0604030504040204" pitchFamily="50" charset="-128"/>
              </a:rPr>
              <a:t>独自性</a:t>
            </a:r>
          </a:p>
          <a:p>
            <a:pPr algn="ctr"/>
            <a:r>
              <a:rPr kumimoji="1" lang="ja-JP" altLang="en-US" sz="1200" b="1" dirty="0">
                <a:solidFill>
                  <a:srgbClr val="78573D"/>
                </a:solidFill>
                <a:latin typeface="Meiryo UI" panose="020B0604030504040204" pitchFamily="50" charset="-128"/>
                <a:ea typeface="Meiryo UI" panose="020B0604030504040204" pitchFamily="50" charset="-128"/>
              </a:rPr>
              <a:t>解決策に他社にはない独自の強みや</a:t>
            </a:r>
            <a:br>
              <a:rPr kumimoji="1" lang="ja-JP" altLang="en-US" sz="1200" b="1" dirty="0">
                <a:solidFill>
                  <a:srgbClr val="78573D"/>
                </a:solidFill>
                <a:latin typeface="Meiryo UI" panose="020B0604030504040204" pitchFamily="50" charset="-128"/>
                <a:ea typeface="Meiryo UI" panose="020B0604030504040204" pitchFamily="50" charset="-128"/>
              </a:rPr>
            </a:br>
            <a:r>
              <a:rPr kumimoji="1" lang="ja-JP" altLang="en-US" sz="1200" b="1" dirty="0">
                <a:solidFill>
                  <a:srgbClr val="78573D"/>
                </a:solidFill>
                <a:latin typeface="Meiryo UI" panose="020B0604030504040204" pitchFamily="50" charset="-128"/>
                <a:ea typeface="Meiryo UI" panose="020B0604030504040204" pitchFamily="50" charset="-128"/>
              </a:rPr>
              <a:t>アプローチが含まれていますか</a:t>
            </a:r>
          </a:p>
        </p:txBody>
      </p:sp>
      <p:sp>
        <p:nvSpPr>
          <p:cNvPr id="10" name="object 6">
            <a:extLst>
              <a:ext uri="{FF2B5EF4-FFF2-40B4-BE49-F238E27FC236}">
                <a16:creationId xmlns:a16="http://schemas.microsoft.com/office/drawing/2014/main" id="{BEA08440-07CF-D4A3-A5E8-D4A459EF0744}"/>
              </a:ext>
            </a:extLst>
          </p:cNvPr>
          <p:cNvSpPr txBox="1"/>
          <p:nvPr/>
        </p:nvSpPr>
        <p:spPr>
          <a:xfrm>
            <a:off x="622568" y="2212916"/>
            <a:ext cx="8791399" cy="1699572"/>
          </a:xfrm>
          <a:prstGeom prst="rect">
            <a:avLst/>
          </a:prstGeom>
        </p:spPr>
        <p:txBody>
          <a:bodyPr vert="horz" wrap="square" lIns="0" tIns="11878" rIns="0" bIns="0" rtlCol="0">
            <a:spAutoFit/>
          </a:bodyPr>
          <a:lstStyle/>
          <a:p>
            <a:pPr marL="10329">
              <a:spcBef>
                <a:spcPts val="1297"/>
              </a:spcBef>
              <a:defRPr>
                <a:latin typeface="Noto Sans JP"/>
                <a:ea typeface="Noto Sans JP"/>
                <a:cs typeface="Noto Sans JP"/>
              </a:defRPr>
            </a:pPr>
            <a:r>
              <a:rPr lang="ja-JP" altLang="en-US" sz="1400" b="1" dirty="0">
                <a:solidFill>
                  <a:srgbClr val="13532D"/>
                </a:solidFill>
                <a:latin typeface="Meiryo UI" panose="020B0604030504040204" pitchFamily="50" charset="-128"/>
                <a:ea typeface="Meiryo UI" panose="020B0604030504040204" pitchFamily="50" charset="-128"/>
                <a:cs typeface="PMingLiU"/>
              </a:rPr>
              <a:t>解決策</a:t>
            </a:r>
            <a:endParaRPr sz="1400" b="1" dirty="0">
              <a:solidFill>
                <a:srgbClr val="13532D"/>
              </a:solidFill>
              <a:latin typeface="Meiryo UI" panose="020B0604030504040204" pitchFamily="50" charset="-128"/>
              <a:ea typeface="Meiryo UI" panose="020B0604030504040204" pitchFamily="50" charset="-128"/>
              <a:cs typeface="PMingLiU"/>
            </a:endParaRPr>
          </a:p>
          <a:p>
            <a:pPr marL="10329" marR="63523">
              <a:lnSpc>
                <a:spcPct val="138800"/>
              </a:lnSpc>
              <a:spcBef>
                <a:spcPts val="211"/>
              </a:spcBef>
              <a:defRPr>
                <a:latin typeface="Noto Sans JP"/>
                <a:ea typeface="Noto Sans JP"/>
                <a:cs typeface="Noto Sans JP"/>
              </a:defRPr>
            </a:pPr>
            <a:r>
              <a:rPr lang="ja-JP" altLang="en-US" sz="1050" spc="16" dirty="0">
                <a:solidFill>
                  <a:srgbClr val="1F2937"/>
                </a:solidFill>
                <a:latin typeface="Meiryo UI" panose="020B0604030504040204" pitchFamily="50" charset="-128"/>
                <a:ea typeface="Meiryo UI" panose="020B0604030504040204" pitchFamily="50" charset="-128"/>
                <a:cs typeface="Noto Sans JP"/>
              </a:rPr>
              <a:t>「この課題に対し、</a:t>
            </a:r>
            <a:r>
              <a:rPr lang="en-US" altLang="ja-JP" sz="1050" spc="16" dirty="0">
                <a:solidFill>
                  <a:srgbClr val="1F2937"/>
                </a:solidFill>
                <a:latin typeface="Meiryo UI" panose="020B0604030504040204" pitchFamily="50" charset="-128"/>
                <a:ea typeface="Meiryo UI" panose="020B0604030504040204" pitchFamily="50" charset="-128"/>
                <a:cs typeface="Noto Sans JP"/>
              </a:rPr>
              <a:t>『Uber Eats』</a:t>
            </a:r>
            <a:r>
              <a:rPr lang="ja-JP" altLang="en-US" sz="1050" spc="16" dirty="0">
                <a:solidFill>
                  <a:srgbClr val="1F2937"/>
                </a:solidFill>
                <a:latin typeface="Meiryo UI" panose="020B0604030504040204" pitchFamily="50" charset="-128"/>
                <a:ea typeface="Meiryo UI" panose="020B0604030504040204" pitchFamily="50" charset="-128"/>
                <a:cs typeface="Noto Sans JP"/>
              </a:rPr>
              <a:t>は以下の価値を提供します。</a:t>
            </a:r>
          </a:p>
          <a:p>
            <a:pPr marL="10329" marR="63523">
              <a:lnSpc>
                <a:spcPct val="138800"/>
              </a:lnSpc>
              <a:spcBef>
                <a:spcPts val="211"/>
              </a:spcBef>
              <a:defRPr>
                <a:latin typeface="Noto Sans JP"/>
                <a:ea typeface="Noto Sans JP"/>
                <a:cs typeface="Noto Sans JP"/>
              </a:defRPr>
            </a:pPr>
            <a:r>
              <a:rPr lang="ja-JP" altLang="en-US" sz="1050" spc="16" dirty="0">
                <a:solidFill>
                  <a:srgbClr val="1F2937"/>
                </a:solidFill>
                <a:latin typeface="Meiryo UI" panose="020B0604030504040204" pitchFamily="50" charset="-128"/>
                <a:ea typeface="Meiryo UI" panose="020B0604030504040204" pitchFamily="50" charset="-128"/>
                <a:cs typeface="Noto Sans JP"/>
              </a:rPr>
              <a:t>利便性：スマホアプリで簡単に注文でき、自宅や職場、公園など好きな場所で受け取れる。</a:t>
            </a:r>
          </a:p>
          <a:p>
            <a:pPr marL="10329" marR="63523">
              <a:lnSpc>
                <a:spcPct val="138800"/>
              </a:lnSpc>
              <a:spcBef>
                <a:spcPts val="211"/>
              </a:spcBef>
              <a:defRPr>
                <a:latin typeface="Noto Sans JP"/>
                <a:ea typeface="Noto Sans JP"/>
                <a:cs typeface="Noto Sans JP"/>
              </a:defRPr>
            </a:pPr>
            <a:r>
              <a:rPr lang="ja-JP" altLang="en-US" sz="1050" spc="16" dirty="0">
                <a:solidFill>
                  <a:srgbClr val="1F2937"/>
                </a:solidFill>
                <a:latin typeface="Meiryo UI" panose="020B0604030504040204" pitchFamily="50" charset="-128"/>
                <a:ea typeface="Meiryo UI" panose="020B0604030504040204" pitchFamily="50" charset="-128"/>
                <a:cs typeface="Noto Sans JP"/>
              </a:rPr>
              <a:t>多様な選択肢：幅広いレストランやメニューから自由に選べ、日常の食事から特別な一品まで対応可能。</a:t>
            </a:r>
          </a:p>
          <a:p>
            <a:pPr marL="10329" marR="63523">
              <a:lnSpc>
                <a:spcPct val="138800"/>
              </a:lnSpc>
              <a:spcBef>
                <a:spcPts val="211"/>
              </a:spcBef>
              <a:defRPr>
                <a:latin typeface="Noto Sans JP"/>
                <a:ea typeface="Noto Sans JP"/>
                <a:cs typeface="Noto Sans JP"/>
              </a:defRPr>
            </a:pPr>
            <a:r>
              <a:rPr lang="ja-JP" altLang="en-US" sz="1050" spc="16" dirty="0">
                <a:solidFill>
                  <a:srgbClr val="1F2937"/>
                </a:solidFill>
                <a:latin typeface="Meiryo UI" panose="020B0604030504040204" pitchFamily="50" charset="-128"/>
                <a:ea typeface="Meiryo UI" panose="020B0604030504040204" pitchFamily="50" charset="-128"/>
                <a:cs typeface="Noto Sans JP"/>
              </a:rPr>
              <a:t>スピードと柔軟性：効率的な配達ネットワークにより短時間で料理が届き、需要変動にも柔軟に対応。</a:t>
            </a:r>
          </a:p>
          <a:p>
            <a:pPr marL="10329" marR="63523">
              <a:lnSpc>
                <a:spcPct val="138800"/>
              </a:lnSpc>
              <a:spcBef>
                <a:spcPts val="211"/>
              </a:spcBef>
              <a:defRPr>
                <a:latin typeface="Noto Sans JP"/>
                <a:ea typeface="Noto Sans JP"/>
                <a:cs typeface="Noto Sans JP"/>
              </a:defRPr>
            </a:pPr>
            <a:r>
              <a:rPr lang="ja-JP" altLang="en-US" sz="1050" spc="16" dirty="0">
                <a:solidFill>
                  <a:srgbClr val="1F2937"/>
                </a:solidFill>
                <a:latin typeface="Meiryo UI" panose="020B0604030504040204" pitchFamily="50" charset="-128"/>
                <a:ea typeface="Meiryo UI" panose="020B0604030504040204" pitchFamily="50" charset="-128"/>
                <a:cs typeface="Noto Sans JP"/>
              </a:rPr>
              <a:t>新しい収益機会：レストランは新規顧客を獲得でき、配達パートナーは自由な働き方で収入を得られる。</a:t>
            </a:r>
          </a:p>
          <a:p>
            <a:pPr marL="10329" marR="63523">
              <a:lnSpc>
                <a:spcPct val="138800"/>
              </a:lnSpc>
              <a:spcBef>
                <a:spcPts val="211"/>
              </a:spcBef>
              <a:defRPr>
                <a:latin typeface="Noto Sans JP"/>
                <a:ea typeface="Noto Sans JP"/>
                <a:cs typeface="Noto Sans JP"/>
              </a:defRPr>
            </a:pPr>
            <a:r>
              <a:rPr lang="ja-JP" altLang="en-US" sz="1050" spc="16" dirty="0">
                <a:solidFill>
                  <a:srgbClr val="1F2937"/>
                </a:solidFill>
                <a:latin typeface="Meiryo UI" panose="020B0604030504040204" pitchFamily="50" charset="-128"/>
                <a:ea typeface="Meiryo UI" panose="020B0604030504040204" pitchFamily="50" charset="-128"/>
                <a:cs typeface="Noto Sans JP"/>
              </a:rPr>
              <a:t>これにより、消費者は手軽に豊かな食体験を得られ、飲食店や配達パートナーにとっても新たな価値創出の場となります。」</a:t>
            </a:r>
          </a:p>
        </p:txBody>
      </p:sp>
      <p:grpSp>
        <p:nvGrpSpPr>
          <p:cNvPr id="16" name="object 13">
            <a:extLst>
              <a:ext uri="{FF2B5EF4-FFF2-40B4-BE49-F238E27FC236}">
                <a16:creationId xmlns:a16="http://schemas.microsoft.com/office/drawing/2014/main" id="{F274BA68-04A5-6BE8-4531-1C03E2C693E1}"/>
              </a:ext>
            </a:extLst>
          </p:cNvPr>
          <p:cNvGrpSpPr/>
          <p:nvPr/>
        </p:nvGrpSpPr>
        <p:grpSpPr>
          <a:xfrm>
            <a:off x="380999" y="5561142"/>
            <a:ext cx="9015373" cy="1171334"/>
            <a:chOff x="1577887" y="2947930"/>
            <a:chExt cx="5126990" cy="3060700"/>
          </a:xfrm>
          <a:noFill/>
        </p:grpSpPr>
        <p:sp>
          <p:nvSpPr>
            <p:cNvPr id="17" name="object 14">
              <a:extLst>
                <a:ext uri="{FF2B5EF4-FFF2-40B4-BE49-F238E27FC236}">
                  <a16:creationId xmlns:a16="http://schemas.microsoft.com/office/drawing/2014/main" id="{E50C9981-7784-138C-6080-C527F1326D2E}"/>
                </a:ext>
              </a:extLst>
            </p:cNvPr>
            <p:cNvSpPr/>
            <p:nvPr/>
          </p:nvSpPr>
          <p:spPr>
            <a:xfrm>
              <a:off x="1582808" y="2952851"/>
              <a:ext cx="5117465" cy="3050540"/>
            </a:xfrm>
            <a:custGeom>
              <a:avLst/>
              <a:gdLst/>
              <a:ahLst/>
              <a:cxnLst/>
              <a:rect l="l" t="t" r="r" b="b"/>
              <a:pathLst>
                <a:path w="5117465" h="3050540">
                  <a:moveTo>
                    <a:pt x="5043476" y="3050537"/>
                  </a:moveTo>
                  <a:lnTo>
                    <a:pt x="73554" y="3050537"/>
                  </a:lnTo>
                  <a:lnTo>
                    <a:pt x="68435" y="3050033"/>
                  </a:lnTo>
                  <a:lnTo>
                    <a:pt x="30689" y="3034398"/>
                  </a:lnTo>
                  <a:lnTo>
                    <a:pt x="4014" y="2997164"/>
                  </a:lnTo>
                  <a:lnTo>
                    <a:pt x="0" y="2976983"/>
                  </a:lnTo>
                  <a:lnTo>
                    <a:pt x="0" y="73554"/>
                  </a:lnTo>
                  <a:lnTo>
                    <a:pt x="16138" y="30689"/>
                  </a:lnTo>
                  <a:lnTo>
                    <a:pt x="53372" y="4014"/>
                  </a:lnTo>
                  <a:lnTo>
                    <a:pt x="73554" y="0"/>
                  </a:lnTo>
                  <a:lnTo>
                    <a:pt x="78723" y="0"/>
                  </a:lnTo>
                  <a:lnTo>
                    <a:pt x="5043476" y="0"/>
                  </a:lnTo>
                  <a:lnTo>
                    <a:pt x="5086341" y="16138"/>
                  </a:lnTo>
                  <a:lnTo>
                    <a:pt x="5113016" y="53372"/>
                  </a:lnTo>
                  <a:lnTo>
                    <a:pt x="5117030" y="73554"/>
                  </a:lnTo>
                  <a:lnTo>
                    <a:pt x="5117030" y="2976983"/>
                  </a:lnTo>
                  <a:lnTo>
                    <a:pt x="5100891" y="3019848"/>
                  </a:lnTo>
                  <a:lnTo>
                    <a:pt x="5063657" y="3046522"/>
                  </a:lnTo>
                  <a:lnTo>
                    <a:pt x="5048595" y="3050033"/>
                  </a:lnTo>
                  <a:lnTo>
                    <a:pt x="5043476" y="3050537"/>
                  </a:lnTo>
                  <a:close/>
                </a:path>
              </a:pathLst>
            </a:custGeom>
            <a:grpFill/>
          </p:spPr>
          <p:txBody>
            <a:bodyPr wrap="square" lIns="0" tIns="0" rIns="0" bIns="0" rtlCol="0"/>
            <a:lstStyle/>
            <a:p>
              <a:pPr>
                <a:defRPr>
                  <a:latin typeface="Noto Sans JP"/>
                  <a:ea typeface="Noto Sans JP"/>
                  <a:cs typeface="Noto Sans JP"/>
                </a:defRPr>
              </a:pPr>
              <a:endParaRPr sz="1464"/>
            </a:p>
          </p:txBody>
        </p:sp>
        <p:sp>
          <p:nvSpPr>
            <p:cNvPr id="21" name="object 15">
              <a:extLst>
                <a:ext uri="{FF2B5EF4-FFF2-40B4-BE49-F238E27FC236}">
                  <a16:creationId xmlns:a16="http://schemas.microsoft.com/office/drawing/2014/main" id="{A81FF707-2835-3242-FC8F-3DF29377B656}"/>
                </a:ext>
              </a:extLst>
            </p:cNvPr>
            <p:cNvSpPr/>
            <p:nvPr/>
          </p:nvSpPr>
          <p:spPr>
            <a:xfrm>
              <a:off x="1582808" y="2952851"/>
              <a:ext cx="5117465" cy="3050540"/>
            </a:xfrm>
            <a:custGeom>
              <a:avLst/>
              <a:gdLst/>
              <a:ahLst/>
              <a:cxnLst/>
              <a:rect l="l" t="t" r="r" b="b"/>
              <a:pathLst>
                <a:path w="5117465" h="3050540">
                  <a:moveTo>
                    <a:pt x="78723" y="0"/>
                  </a:moveTo>
                  <a:lnTo>
                    <a:pt x="5038307" y="0"/>
                  </a:lnTo>
                  <a:lnTo>
                    <a:pt x="5043476" y="0"/>
                  </a:lnTo>
                  <a:lnTo>
                    <a:pt x="5048595" y="504"/>
                  </a:lnTo>
                  <a:lnTo>
                    <a:pt x="5053665" y="1512"/>
                  </a:lnTo>
                  <a:lnTo>
                    <a:pt x="5058735" y="2520"/>
                  </a:lnTo>
                  <a:lnTo>
                    <a:pt x="5063657" y="4014"/>
                  </a:lnTo>
                  <a:lnTo>
                    <a:pt x="5068432" y="5992"/>
                  </a:lnTo>
                  <a:lnTo>
                    <a:pt x="5073208" y="7970"/>
                  </a:lnTo>
                  <a:lnTo>
                    <a:pt x="5077745" y="10395"/>
                  </a:lnTo>
                  <a:lnTo>
                    <a:pt x="5082042" y="13267"/>
                  </a:lnTo>
                  <a:lnTo>
                    <a:pt x="5086341" y="16138"/>
                  </a:lnTo>
                  <a:lnTo>
                    <a:pt x="5090318" y="19402"/>
                  </a:lnTo>
                  <a:lnTo>
                    <a:pt x="5093973" y="23057"/>
                  </a:lnTo>
                  <a:lnTo>
                    <a:pt x="5097628" y="26712"/>
                  </a:lnTo>
                  <a:lnTo>
                    <a:pt x="5100891" y="30689"/>
                  </a:lnTo>
                  <a:lnTo>
                    <a:pt x="5103763" y="34986"/>
                  </a:lnTo>
                  <a:lnTo>
                    <a:pt x="5106634" y="39284"/>
                  </a:lnTo>
                  <a:lnTo>
                    <a:pt x="5109060" y="43821"/>
                  </a:lnTo>
                  <a:lnTo>
                    <a:pt x="5111037" y="48597"/>
                  </a:lnTo>
                  <a:lnTo>
                    <a:pt x="5113016" y="53372"/>
                  </a:lnTo>
                  <a:lnTo>
                    <a:pt x="5114510" y="58295"/>
                  </a:lnTo>
                  <a:lnTo>
                    <a:pt x="5115518" y="63365"/>
                  </a:lnTo>
                  <a:lnTo>
                    <a:pt x="5116526" y="68435"/>
                  </a:lnTo>
                  <a:lnTo>
                    <a:pt x="5117030" y="73554"/>
                  </a:lnTo>
                  <a:lnTo>
                    <a:pt x="5117030" y="78723"/>
                  </a:lnTo>
                  <a:lnTo>
                    <a:pt x="5117030" y="2971814"/>
                  </a:lnTo>
                  <a:lnTo>
                    <a:pt x="5117030" y="2976983"/>
                  </a:lnTo>
                  <a:lnTo>
                    <a:pt x="5116526" y="2982102"/>
                  </a:lnTo>
                  <a:lnTo>
                    <a:pt x="5115518" y="2987171"/>
                  </a:lnTo>
                  <a:lnTo>
                    <a:pt x="5114510" y="2992241"/>
                  </a:lnTo>
                  <a:lnTo>
                    <a:pt x="5113016" y="2997164"/>
                  </a:lnTo>
                  <a:lnTo>
                    <a:pt x="5111037" y="3001939"/>
                  </a:lnTo>
                  <a:lnTo>
                    <a:pt x="5109060" y="3006715"/>
                  </a:lnTo>
                  <a:lnTo>
                    <a:pt x="5082042" y="3037269"/>
                  </a:lnTo>
                  <a:lnTo>
                    <a:pt x="5077745" y="3040141"/>
                  </a:lnTo>
                  <a:lnTo>
                    <a:pt x="5073208" y="3042566"/>
                  </a:lnTo>
                  <a:lnTo>
                    <a:pt x="5068432" y="3044544"/>
                  </a:lnTo>
                  <a:lnTo>
                    <a:pt x="5063657" y="3046522"/>
                  </a:lnTo>
                  <a:lnTo>
                    <a:pt x="5038307" y="3050537"/>
                  </a:lnTo>
                  <a:lnTo>
                    <a:pt x="78723" y="3050537"/>
                  </a:lnTo>
                  <a:lnTo>
                    <a:pt x="39284" y="3040141"/>
                  </a:lnTo>
                  <a:lnTo>
                    <a:pt x="34987" y="3037269"/>
                  </a:lnTo>
                  <a:lnTo>
                    <a:pt x="30689" y="3034398"/>
                  </a:lnTo>
                  <a:lnTo>
                    <a:pt x="13267" y="3015550"/>
                  </a:lnTo>
                  <a:lnTo>
                    <a:pt x="10395" y="3011252"/>
                  </a:lnTo>
                  <a:lnTo>
                    <a:pt x="7970" y="3006715"/>
                  </a:lnTo>
                  <a:lnTo>
                    <a:pt x="5992" y="3001939"/>
                  </a:lnTo>
                  <a:lnTo>
                    <a:pt x="4014" y="2997164"/>
                  </a:lnTo>
                  <a:lnTo>
                    <a:pt x="2521" y="2992241"/>
                  </a:lnTo>
                  <a:lnTo>
                    <a:pt x="1512" y="2987171"/>
                  </a:lnTo>
                  <a:lnTo>
                    <a:pt x="504" y="2982102"/>
                  </a:lnTo>
                  <a:lnTo>
                    <a:pt x="0" y="2976983"/>
                  </a:lnTo>
                  <a:lnTo>
                    <a:pt x="0" y="2971814"/>
                  </a:lnTo>
                  <a:lnTo>
                    <a:pt x="0" y="78723"/>
                  </a:lnTo>
                  <a:lnTo>
                    <a:pt x="0" y="73554"/>
                  </a:lnTo>
                  <a:lnTo>
                    <a:pt x="504" y="68435"/>
                  </a:lnTo>
                  <a:lnTo>
                    <a:pt x="1512" y="63365"/>
                  </a:lnTo>
                  <a:lnTo>
                    <a:pt x="2521" y="58295"/>
                  </a:lnTo>
                  <a:lnTo>
                    <a:pt x="4014" y="53372"/>
                  </a:lnTo>
                  <a:lnTo>
                    <a:pt x="5992" y="48597"/>
                  </a:lnTo>
                  <a:lnTo>
                    <a:pt x="7970" y="43821"/>
                  </a:lnTo>
                  <a:lnTo>
                    <a:pt x="23057" y="23057"/>
                  </a:lnTo>
                  <a:lnTo>
                    <a:pt x="26712" y="19402"/>
                  </a:lnTo>
                  <a:lnTo>
                    <a:pt x="48597" y="5992"/>
                  </a:lnTo>
                  <a:lnTo>
                    <a:pt x="53372" y="4014"/>
                  </a:lnTo>
                  <a:lnTo>
                    <a:pt x="58295" y="2520"/>
                  </a:lnTo>
                  <a:lnTo>
                    <a:pt x="63365" y="1512"/>
                  </a:lnTo>
                  <a:lnTo>
                    <a:pt x="68435" y="504"/>
                  </a:lnTo>
                  <a:lnTo>
                    <a:pt x="73554" y="0"/>
                  </a:lnTo>
                  <a:lnTo>
                    <a:pt x="78723" y="0"/>
                  </a:lnTo>
                  <a:close/>
                </a:path>
              </a:pathLst>
            </a:custGeom>
            <a:grpFill/>
            <a:ln w="9840">
              <a:solidFill>
                <a:srgbClr val="D4C2A6"/>
              </a:solidFill>
            </a:ln>
          </p:spPr>
          <p:txBody>
            <a:bodyPr wrap="square" lIns="0" tIns="0" rIns="0" bIns="0" rtlCol="0"/>
            <a:lstStyle/>
            <a:p>
              <a:pPr>
                <a:defRPr>
                  <a:latin typeface="Noto Sans JP"/>
                  <a:ea typeface="Noto Sans JP"/>
                  <a:cs typeface="Noto Sans JP"/>
                </a:defRPr>
              </a:pPr>
              <a:endParaRPr sz="1464"/>
            </a:p>
          </p:txBody>
        </p:sp>
      </p:grpSp>
      <p:sp>
        <p:nvSpPr>
          <p:cNvPr id="26" name="object 10">
            <a:extLst>
              <a:ext uri="{FF2B5EF4-FFF2-40B4-BE49-F238E27FC236}">
                <a16:creationId xmlns:a16="http://schemas.microsoft.com/office/drawing/2014/main" id="{2D2CF616-DBC6-C4A4-DDD4-AF60BBF01FB1}"/>
              </a:ext>
            </a:extLst>
          </p:cNvPr>
          <p:cNvSpPr txBox="1"/>
          <p:nvPr/>
        </p:nvSpPr>
        <p:spPr>
          <a:xfrm>
            <a:off x="4978357" y="4698360"/>
            <a:ext cx="3924734" cy="709621"/>
          </a:xfrm>
          <a:prstGeom prst="rect">
            <a:avLst/>
          </a:prstGeom>
        </p:spPr>
        <p:txBody>
          <a:bodyPr vert="horz" wrap="square" lIns="0" tIns="11878" rIns="0" bIns="0" rtlCol="0">
            <a:spAutoFit/>
          </a:bodyPr>
          <a:lstStyle/>
          <a:p>
            <a:pPr marL="10329">
              <a:spcBef>
                <a:spcPts val="801"/>
              </a:spcBef>
              <a:defRPr>
                <a:latin typeface="Noto Sans JP"/>
                <a:ea typeface="Noto Sans JP"/>
                <a:cs typeface="Noto Sans JP"/>
              </a:defRPr>
            </a:pPr>
            <a:r>
              <a:rPr lang="ja-JP" altLang="en-US" sz="1400" b="1" spc="-16" dirty="0">
                <a:solidFill>
                  <a:srgbClr val="7E1C1C"/>
                </a:solidFill>
                <a:latin typeface="Meiryo UI" panose="020B0604030504040204" pitchFamily="50" charset="-128"/>
                <a:ea typeface="Meiryo UI" panose="020B0604030504040204" pitchFamily="50" charset="-128"/>
                <a:cs typeface="Noto Sans JP"/>
              </a:rPr>
              <a:t>解決策</a:t>
            </a:r>
            <a:endParaRPr lang="ja-JP" altLang="en-US" sz="1400" b="1" dirty="0">
              <a:latin typeface="Meiryo UI" panose="020B0604030504040204" pitchFamily="50" charset="-128"/>
              <a:ea typeface="Meiryo UI" panose="020B0604030504040204" pitchFamily="50" charset="-128"/>
              <a:cs typeface="PMingLiU"/>
            </a:endParaRPr>
          </a:p>
          <a:p>
            <a:pPr marL="10329">
              <a:spcBef>
                <a:spcPts val="651"/>
              </a:spcBef>
              <a:defRPr>
                <a:latin typeface="Noto Sans JP"/>
                <a:ea typeface="Noto Sans JP"/>
                <a:cs typeface="Noto Sans JP"/>
              </a:defRPr>
            </a:pPr>
            <a:r>
              <a:rPr lang="ja-JP" altLang="en-US" sz="1050" spc="-37" dirty="0">
                <a:solidFill>
                  <a:srgbClr val="1F2937"/>
                </a:solidFill>
                <a:latin typeface="Meiryo UI" panose="020B0604030504040204" pitchFamily="50" charset="-128"/>
                <a:ea typeface="Meiryo UI" panose="020B0604030504040204" pitchFamily="50" charset="-128"/>
                <a:cs typeface="Noto Sans JP"/>
              </a:rPr>
              <a:t>「美味しい料理を届けるサービス。」</a:t>
            </a:r>
            <a:endParaRPr lang="ja-JP" altLang="en-US" sz="1050" dirty="0">
              <a:latin typeface="Meiryo UI" panose="020B0604030504040204" pitchFamily="50" charset="-128"/>
              <a:ea typeface="Meiryo UI" panose="020B0604030504040204" pitchFamily="50" charset="-128"/>
              <a:cs typeface="Noto Sans JP Thin"/>
            </a:endParaRPr>
          </a:p>
          <a:p>
            <a:pPr marL="10329">
              <a:spcBef>
                <a:spcPts val="557"/>
              </a:spcBef>
              <a:defRPr>
                <a:latin typeface="Noto Sans JP"/>
                <a:ea typeface="Noto Sans JP"/>
                <a:cs typeface="Noto Sans JP"/>
              </a:defRPr>
            </a:pPr>
            <a:r>
              <a:rPr lang="en-US" altLang="ja-JP" sz="1000" spc="-4" dirty="0">
                <a:solidFill>
                  <a:srgbClr val="B91B1B"/>
                </a:solidFill>
                <a:latin typeface="Meiryo UI" panose="020B0604030504040204" pitchFamily="50" charset="-128"/>
                <a:ea typeface="Meiryo UI" panose="020B0604030504040204" pitchFamily="50" charset="-128"/>
                <a:cs typeface="Noto Sans JP"/>
              </a:rPr>
              <a:t>(</a:t>
            </a:r>
            <a:r>
              <a:rPr lang="ja-JP" altLang="en-US" sz="1000" spc="-4" dirty="0">
                <a:solidFill>
                  <a:srgbClr val="B91B1B"/>
                </a:solidFill>
                <a:latin typeface="Meiryo UI" panose="020B0604030504040204" pitchFamily="50" charset="-128"/>
                <a:ea typeface="Meiryo UI" panose="020B0604030504040204" pitchFamily="50" charset="-128"/>
                <a:cs typeface="Noto Sans JP"/>
              </a:rPr>
              <a:t>具体性</a:t>
            </a:r>
            <a:r>
              <a:rPr lang="en-US" altLang="ja-JP" sz="1000" spc="-4" dirty="0">
                <a:solidFill>
                  <a:srgbClr val="B91B1B"/>
                </a:solidFill>
                <a:latin typeface="Meiryo UI" panose="020B0604030504040204" pitchFamily="50" charset="-128"/>
                <a:ea typeface="Meiryo UI" panose="020B0604030504040204" pitchFamily="50" charset="-128"/>
                <a:cs typeface="Noto Sans JP"/>
              </a:rPr>
              <a:t>‧</a:t>
            </a:r>
            <a:r>
              <a:rPr lang="ja-JP" altLang="en-US" sz="1000" spc="-4" dirty="0">
                <a:solidFill>
                  <a:srgbClr val="B91B1B"/>
                </a:solidFill>
                <a:latin typeface="Meiryo UI" panose="020B0604030504040204" pitchFamily="50" charset="-128"/>
                <a:ea typeface="Meiryo UI" panose="020B0604030504040204" pitchFamily="50" charset="-128"/>
                <a:cs typeface="Noto Sans JP"/>
              </a:rPr>
              <a:t>独自性不足</a:t>
            </a:r>
            <a:r>
              <a:rPr lang="en-US" altLang="ja-JP" sz="1000" spc="-4" dirty="0">
                <a:solidFill>
                  <a:srgbClr val="B91B1B"/>
                </a:solidFill>
                <a:latin typeface="Meiryo UI" panose="020B0604030504040204" pitchFamily="50" charset="-128"/>
                <a:ea typeface="Meiryo UI" panose="020B0604030504040204" pitchFamily="50" charset="-128"/>
                <a:cs typeface="Noto Sans JP"/>
              </a:rPr>
              <a:t>)</a:t>
            </a:r>
            <a:endParaRPr lang="ja-JP" altLang="en-US" sz="1000" dirty="0">
              <a:latin typeface="Meiryo UI" panose="020B0604030504040204" pitchFamily="50" charset="-128"/>
              <a:ea typeface="Meiryo UI" panose="020B0604030504040204" pitchFamily="50" charset="-128"/>
              <a:cs typeface="Noto Sans JP Thin"/>
            </a:endParaRPr>
          </a:p>
        </p:txBody>
      </p:sp>
    </p:spTree>
    <p:extLst>
      <p:ext uri="{BB962C8B-B14F-4D97-AF65-F5344CB8AC3E}">
        <p14:creationId xmlns:p14="http://schemas.microsoft.com/office/powerpoint/2010/main" val="36424265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360931-345F-4E83-8EEF-7FADE4EDF14A}"/>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id="{C7D8F8FC-BD24-3F9A-4FCD-4D5B610661A3}"/>
              </a:ext>
            </a:extLst>
          </p:cNvPr>
          <p:cNvSpPr/>
          <p:nvPr/>
        </p:nvSpPr>
        <p:spPr>
          <a:xfrm>
            <a:off x="381000" y="546978"/>
            <a:ext cx="5402849" cy="7747"/>
          </a:xfrm>
          <a:custGeom>
            <a:avLst/>
            <a:gdLst/>
            <a:ahLst/>
            <a:cxnLst/>
            <a:rect l="l" t="t" r="r" b="b"/>
            <a:pathLst>
              <a:path w="6642734" h="9525">
                <a:moveTo>
                  <a:pt x="6642372" y="9355"/>
                </a:moveTo>
                <a:lnTo>
                  <a:pt x="0" y="9355"/>
                </a:lnTo>
                <a:lnTo>
                  <a:pt x="0" y="0"/>
                </a:lnTo>
                <a:lnTo>
                  <a:pt x="6642372" y="0"/>
                </a:lnTo>
                <a:lnTo>
                  <a:pt x="6642372" y="9355"/>
                </a:lnTo>
                <a:close/>
              </a:path>
            </a:pathLst>
          </a:custGeom>
          <a:solidFill>
            <a:srgbClr val="A78F6F"/>
          </a:solidFill>
          <a:ln w="28575">
            <a:solidFill>
              <a:schemeClr val="accent3"/>
            </a:solidFill>
          </a:ln>
        </p:spPr>
        <p:txBody>
          <a:bodyPr wrap="square" lIns="0" tIns="0" rIns="0" bIns="0" rtlCol="0"/>
          <a:lstStyle/>
          <a:p>
            <a:pPr>
              <a:defRPr>
                <a:latin typeface="Noto Sans JP"/>
                <a:ea typeface="Noto Sans JP"/>
                <a:cs typeface="Noto Sans JP"/>
              </a:defRPr>
            </a:pPr>
            <a:endParaRPr sz="1464"/>
          </a:p>
        </p:txBody>
      </p:sp>
      <p:grpSp>
        <p:nvGrpSpPr>
          <p:cNvPr id="13" name="object 13">
            <a:extLst>
              <a:ext uri="{FF2B5EF4-FFF2-40B4-BE49-F238E27FC236}">
                <a16:creationId xmlns:a16="http://schemas.microsoft.com/office/drawing/2014/main" id="{9E16008A-9D77-A019-5F2E-C0A90D3F2FD0}"/>
              </a:ext>
            </a:extLst>
          </p:cNvPr>
          <p:cNvGrpSpPr/>
          <p:nvPr/>
        </p:nvGrpSpPr>
        <p:grpSpPr>
          <a:xfrm>
            <a:off x="371475" y="947088"/>
            <a:ext cx="9163050" cy="5510862"/>
            <a:chOff x="1577887" y="2947930"/>
            <a:chExt cx="5126990" cy="3060700"/>
          </a:xfrm>
          <a:solidFill>
            <a:schemeClr val="bg1"/>
          </a:solidFill>
        </p:grpSpPr>
        <p:sp>
          <p:nvSpPr>
            <p:cNvPr id="14" name="object 14">
              <a:extLst>
                <a:ext uri="{FF2B5EF4-FFF2-40B4-BE49-F238E27FC236}">
                  <a16:creationId xmlns:a16="http://schemas.microsoft.com/office/drawing/2014/main" id="{BA6F5867-5A53-B0B6-3535-09C2C6A2784F}"/>
                </a:ext>
              </a:extLst>
            </p:cNvPr>
            <p:cNvSpPr/>
            <p:nvPr/>
          </p:nvSpPr>
          <p:spPr>
            <a:xfrm>
              <a:off x="1582808" y="2952851"/>
              <a:ext cx="5117465" cy="3050540"/>
            </a:xfrm>
            <a:custGeom>
              <a:avLst/>
              <a:gdLst/>
              <a:ahLst/>
              <a:cxnLst/>
              <a:rect l="l" t="t" r="r" b="b"/>
              <a:pathLst>
                <a:path w="5117465" h="3050540">
                  <a:moveTo>
                    <a:pt x="5043476" y="3050537"/>
                  </a:moveTo>
                  <a:lnTo>
                    <a:pt x="73554" y="3050537"/>
                  </a:lnTo>
                  <a:lnTo>
                    <a:pt x="68435" y="3050033"/>
                  </a:lnTo>
                  <a:lnTo>
                    <a:pt x="30689" y="3034398"/>
                  </a:lnTo>
                  <a:lnTo>
                    <a:pt x="4014" y="2997164"/>
                  </a:lnTo>
                  <a:lnTo>
                    <a:pt x="0" y="2976983"/>
                  </a:lnTo>
                  <a:lnTo>
                    <a:pt x="0" y="73554"/>
                  </a:lnTo>
                  <a:lnTo>
                    <a:pt x="16138" y="30689"/>
                  </a:lnTo>
                  <a:lnTo>
                    <a:pt x="53372" y="4014"/>
                  </a:lnTo>
                  <a:lnTo>
                    <a:pt x="73554" y="0"/>
                  </a:lnTo>
                  <a:lnTo>
                    <a:pt x="78723" y="0"/>
                  </a:lnTo>
                  <a:lnTo>
                    <a:pt x="5043476" y="0"/>
                  </a:lnTo>
                  <a:lnTo>
                    <a:pt x="5086341" y="16138"/>
                  </a:lnTo>
                  <a:lnTo>
                    <a:pt x="5113016" y="53372"/>
                  </a:lnTo>
                  <a:lnTo>
                    <a:pt x="5117030" y="73554"/>
                  </a:lnTo>
                  <a:lnTo>
                    <a:pt x="5117030" y="2976983"/>
                  </a:lnTo>
                  <a:lnTo>
                    <a:pt x="5100891" y="3019848"/>
                  </a:lnTo>
                  <a:lnTo>
                    <a:pt x="5063657" y="3046522"/>
                  </a:lnTo>
                  <a:lnTo>
                    <a:pt x="5048595" y="3050033"/>
                  </a:lnTo>
                  <a:lnTo>
                    <a:pt x="5043476" y="3050537"/>
                  </a:lnTo>
                  <a:close/>
                </a:path>
              </a:pathLst>
            </a:custGeom>
            <a:grpFill/>
          </p:spPr>
          <p:txBody>
            <a:bodyPr wrap="square" lIns="0" tIns="0" rIns="0" bIns="0" rtlCol="0"/>
            <a:lstStyle/>
            <a:p>
              <a:pPr>
                <a:defRPr>
                  <a:latin typeface="Noto Sans JP"/>
                  <a:ea typeface="Noto Sans JP"/>
                  <a:cs typeface="Noto Sans JP"/>
                </a:defRPr>
              </a:pPr>
              <a:endParaRPr sz="1464"/>
            </a:p>
          </p:txBody>
        </p:sp>
        <p:sp>
          <p:nvSpPr>
            <p:cNvPr id="15" name="object 15">
              <a:extLst>
                <a:ext uri="{FF2B5EF4-FFF2-40B4-BE49-F238E27FC236}">
                  <a16:creationId xmlns:a16="http://schemas.microsoft.com/office/drawing/2014/main" id="{027A3A40-20D8-134F-5F2D-E327A7D6E535}"/>
                </a:ext>
              </a:extLst>
            </p:cNvPr>
            <p:cNvSpPr/>
            <p:nvPr/>
          </p:nvSpPr>
          <p:spPr>
            <a:xfrm>
              <a:off x="1582808" y="2952851"/>
              <a:ext cx="5117465" cy="3050540"/>
            </a:xfrm>
            <a:custGeom>
              <a:avLst/>
              <a:gdLst/>
              <a:ahLst/>
              <a:cxnLst/>
              <a:rect l="l" t="t" r="r" b="b"/>
              <a:pathLst>
                <a:path w="5117465" h="3050540">
                  <a:moveTo>
                    <a:pt x="78723" y="0"/>
                  </a:moveTo>
                  <a:lnTo>
                    <a:pt x="5038307" y="0"/>
                  </a:lnTo>
                  <a:lnTo>
                    <a:pt x="5043476" y="0"/>
                  </a:lnTo>
                  <a:lnTo>
                    <a:pt x="5048595" y="504"/>
                  </a:lnTo>
                  <a:lnTo>
                    <a:pt x="5053665" y="1512"/>
                  </a:lnTo>
                  <a:lnTo>
                    <a:pt x="5058735" y="2520"/>
                  </a:lnTo>
                  <a:lnTo>
                    <a:pt x="5063657" y="4014"/>
                  </a:lnTo>
                  <a:lnTo>
                    <a:pt x="5068432" y="5992"/>
                  </a:lnTo>
                  <a:lnTo>
                    <a:pt x="5073208" y="7970"/>
                  </a:lnTo>
                  <a:lnTo>
                    <a:pt x="5077745" y="10395"/>
                  </a:lnTo>
                  <a:lnTo>
                    <a:pt x="5082042" y="13267"/>
                  </a:lnTo>
                  <a:lnTo>
                    <a:pt x="5086341" y="16138"/>
                  </a:lnTo>
                  <a:lnTo>
                    <a:pt x="5090318" y="19402"/>
                  </a:lnTo>
                  <a:lnTo>
                    <a:pt x="5093973" y="23057"/>
                  </a:lnTo>
                  <a:lnTo>
                    <a:pt x="5097628" y="26712"/>
                  </a:lnTo>
                  <a:lnTo>
                    <a:pt x="5100891" y="30689"/>
                  </a:lnTo>
                  <a:lnTo>
                    <a:pt x="5103763" y="34986"/>
                  </a:lnTo>
                  <a:lnTo>
                    <a:pt x="5106634" y="39284"/>
                  </a:lnTo>
                  <a:lnTo>
                    <a:pt x="5109060" y="43821"/>
                  </a:lnTo>
                  <a:lnTo>
                    <a:pt x="5111037" y="48597"/>
                  </a:lnTo>
                  <a:lnTo>
                    <a:pt x="5113016" y="53372"/>
                  </a:lnTo>
                  <a:lnTo>
                    <a:pt x="5114510" y="58295"/>
                  </a:lnTo>
                  <a:lnTo>
                    <a:pt x="5115518" y="63365"/>
                  </a:lnTo>
                  <a:lnTo>
                    <a:pt x="5116526" y="68435"/>
                  </a:lnTo>
                  <a:lnTo>
                    <a:pt x="5117030" y="73554"/>
                  </a:lnTo>
                  <a:lnTo>
                    <a:pt x="5117030" y="78723"/>
                  </a:lnTo>
                  <a:lnTo>
                    <a:pt x="5117030" y="2971814"/>
                  </a:lnTo>
                  <a:lnTo>
                    <a:pt x="5117030" y="2976983"/>
                  </a:lnTo>
                  <a:lnTo>
                    <a:pt x="5116526" y="2982102"/>
                  </a:lnTo>
                  <a:lnTo>
                    <a:pt x="5115518" y="2987171"/>
                  </a:lnTo>
                  <a:lnTo>
                    <a:pt x="5114510" y="2992241"/>
                  </a:lnTo>
                  <a:lnTo>
                    <a:pt x="5113016" y="2997164"/>
                  </a:lnTo>
                  <a:lnTo>
                    <a:pt x="5111037" y="3001939"/>
                  </a:lnTo>
                  <a:lnTo>
                    <a:pt x="5109060" y="3006715"/>
                  </a:lnTo>
                  <a:lnTo>
                    <a:pt x="5082042" y="3037269"/>
                  </a:lnTo>
                  <a:lnTo>
                    <a:pt x="5077745" y="3040141"/>
                  </a:lnTo>
                  <a:lnTo>
                    <a:pt x="5073208" y="3042566"/>
                  </a:lnTo>
                  <a:lnTo>
                    <a:pt x="5068432" y="3044544"/>
                  </a:lnTo>
                  <a:lnTo>
                    <a:pt x="5063657" y="3046522"/>
                  </a:lnTo>
                  <a:lnTo>
                    <a:pt x="5038307" y="3050537"/>
                  </a:lnTo>
                  <a:lnTo>
                    <a:pt x="78723" y="3050537"/>
                  </a:lnTo>
                  <a:lnTo>
                    <a:pt x="39284" y="3040141"/>
                  </a:lnTo>
                  <a:lnTo>
                    <a:pt x="34987" y="3037269"/>
                  </a:lnTo>
                  <a:lnTo>
                    <a:pt x="30689" y="3034398"/>
                  </a:lnTo>
                  <a:lnTo>
                    <a:pt x="13267" y="3015550"/>
                  </a:lnTo>
                  <a:lnTo>
                    <a:pt x="10395" y="3011252"/>
                  </a:lnTo>
                  <a:lnTo>
                    <a:pt x="7970" y="3006715"/>
                  </a:lnTo>
                  <a:lnTo>
                    <a:pt x="5992" y="3001939"/>
                  </a:lnTo>
                  <a:lnTo>
                    <a:pt x="4014" y="2997164"/>
                  </a:lnTo>
                  <a:lnTo>
                    <a:pt x="2521" y="2992241"/>
                  </a:lnTo>
                  <a:lnTo>
                    <a:pt x="1512" y="2987171"/>
                  </a:lnTo>
                  <a:lnTo>
                    <a:pt x="504" y="2982102"/>
                  </a:lnTo>
                  <a:lnTo>
                    <a:pt x="0" y="2976983"/>
                  </a:lnTo>
                  <a:lnTo>
                    <a:pt x="0" y="2971814"/>
                  </a:lnTo>
                  <a:lnTo>
                    <a:pt x="0" y="78723"/>
                  </a:lnTo>
                  <a:lnTo>
                    <a:pt x="0" y="73554"/>
                  </a:lnTo>
                  <a:lnTo>
                    <a:pt x="504" y="68435"/>
                  </a:lnTo>
                  <a:lnTo>
                    <a:pt x="1512" y="63365"/>
                  </a:lnTo>
                  <a:lnTo>
                    <a:pt x="2521" y="58295"/>
                  </a:lnTo>
                  <a:lnTo>
                    <a:pt x="4014" y="53372"/>
                  </a:lnTo>
                  <a:lnTo>
                    <a:pt x="5992" y="48597"/>
                  </a:lnTo>
                  <a:lnTo>
                    <a:pt x="7970" y="43821"/>
                  </a:lnTo>
                  <a:lnTo>
                    <a:pt x="23057" y="23057"/>
                  </a:lnTo>
                  <a:lnTo>
                    <a:pt x="26712" y="19402"/>
                  </a:lnTo>
                  <a:lnTo>
                    <a:pt x="48597" y="5992"/>
                  </a:lnTo>
                  <a:lnTo>
                    <a:pt x="53372" y="4014"/>
                  </a:lnTo>
                  <a:lnTo>
                    <a:pt x="58295" y="2520"/>
                  </a:lnTo>
                  <a:lnTo>
                    <a:pt x="63365" y="1512"/>
                  </a:lnTo>
                  <a:lnTo>
                    <a:pt x="68435" y="504"/>
                  </a:lnTo>
                  <a:lnTo>
                    <a:pt x="73554" y="0"/>
                  </a:lnTo>
                  <a:lnTo>
                    <a:pt x="78723" y="0"/>
                  </a:lnTo>
                  <a:close/>
                </a:path>
              </a:pathLst>
            </a:custGeom>
            <a:grpFill/>
            <a:ln w="9840">
              <a:solidFill>
                <a:schemeClr val="accent3"/>
              </a:solidFill>
            </a:ln>
          </p:spPr>
          <p:txBody>
            <a:bodyPr wrap="square" lIns="0" tIns="0" rIns="0" bIns="0" rtlCol="0"/>
            <a:lstStyle/>
            <a:p>
              <a:pPr>
                <a:defRPr>
                  <a:latin typeface="Noto Sans JP"/>
                  <a:ea typeface="Noto Sans JP"/>
                  <a:cs typeface="Noto Sans JP"/>
                </a:defRPr>
              </a:pPr>
              <a:endParaRPr sz="1464"/>
            </a:p>
          </p:txBody>
        </p:sp>
      </p:grpSp>
      <p:sp>
        <p:nvSpPr>
          <p:cNvPr id="17" name="object 17">
            <a:extLst>
              <a:ext uri="{FF2B5EF4-FFF2-40B4-BE49-F238E27FC236}">
                <a16:creationId xmlns:a16="http://schemas.microsoft.com/office/drawing/2014/main" id="{84ECED3C-27DB-C7E3-3832-0134C73EA1B2}"/>
              </a:ext>
            </a:extLst>
          </p:cNvPr>
          <p:cNvSpPr txBox="1"/>
          <p:nvPr/>
        </p:nvSpPr>
        <p:spPr>
          <a:xfrm>
            <a:off x="381000" y="641605"/>
            <a:ext cx="5865968" cy="167969"/>
          </a:xfrm>
          <a:prstGeom prst="rect">
            <a:avLst/>
          </a:prstGeom>
        </p:spPr>
        <p:txBody>
          <a:bodyPr vert="horz" wrap="square" lIns="0" tIns="13945" rIns="0" bIns="0" rtlCol="0">
            <a:spAutoFit/>
          </a:bodyPr>
          <a:lstStyle/>
          <a:p>
            <a:pPr marL="10329">
              <a:spcBef>
                <a:spcPts val="110"/>
              </a:spcBef>
              <a:defRPr>
                <a:latin typeface="Noto Sans JP"/>
                <a:ea typeface="Noto Sans JP"/>
                <a:cs typeface="Noto Sans JP"/>
              </a:defRPr>
            </a:pPr>
            <a:r>
              <a:rPr sz="1000" spc="-8" dirty="0" err="1">
                <a:solidFill>
                  <a:schemeClr val="accent3"/>
                </a:solidFill>
                <a:latin typeface="Meiryo UI" panose="020B0604030504040204" pitchFamily="50" charset="-128"/>
                <a:ea typeface="Meiryo UI" panose="020B0604030504040204" pitchFamily="50" charset="-128"/>
                <a:cs typeface="Noto Sans JP"/>
              </a:rPr>
              <a:t>ステークホルダ</a:t>
            </a:r>
            <a:r>
              <a:rPr sz="1000" spc="-8" dirty="0">
                <a:solidFill>
                  <a:schemeClr val="accent3"/>
                </a:solidFill>
                <a:latin typeface="Meiryo UI" panose="020B0604030504040204" pitchFamily="50" charset="-128"/>
                <a:ea typeface="Meiryo UI" panose="020B0604030504040204" pitchFamily="50" charset="-128"/>
                <a:cs typeface="Noto Sans JP"/>
              </a:rPr>
              <a:t>ー</a:t>
            </a:r>
            <a:r>
              <a:rPr lang="ja-JP" altLang="en-US" sz="1000" spc="-8" dirty="0">
                <a:solidFill>
                  <a:schemeClr val="accent3"/>
                </a:solidFill>
                <a:latin typeface="Meiryo UI" panose="020B0604030504040204" pitchFamily="50" charset="-128"/>
                <a:ea typeface="Meiryo UI" panose="020B0604030504040204" pitchFamily="50" charset="-128"/>
                <a:cs typeface="Noto Sans JP"/>
              </a:rPr>
              <a:t>、提供価値、収益</a:t>
            </a:r>
            <a:r>
              <a:rPr lang="en-US" altLang="ja-JP" sz="1000" spc="-8" dirty="0">
                <a:solidFill>
                  <a:schemeClr val="accent3"/>
                </a:solidFill>
                <a:latin typeface="Meiryo UI" panose="020B0604030504040204" pitchFamily="50" charset="-128"/>
                <a:ea typeface="Meiryo UI" panose="020B0604030504040204" pitchFamily="50" charset="-128"/>
                <a:cs typeface="Noto Sans JP"/>
              </a:rPr>
              <a:t>/</a:t>
            </a:r>
            <a:r>
              <a:rPr lang="ja-JP" altLang="en-US" sz="1000" spc="-8" dirty="0">
                <a:solidFill>
                  <a:schemeClr val="accent3"/>
                </a:solidFill>
                <a:latin typeface="Meiryo UI" panose="020B0604030504040204" pitchFamily="50" charset="-128"/>
                <a:ea typeface="Meiryo UI" panose="020B0604030504040204" pitchFamily="50" charset="-128"/>
                <a:cs typeface="Noto Sans JP"/>
              </a:rPr>
              <a:t>コスト、チャネルを図示してください。</a:t>
            </a:r>
            <a:endParaRPr sz="1000" dirty="0">
              <a:solidFill>
                <a:schemeClr val="accent3"/>
              </a:solidFill>
              <a:latin typeface="Meiryo UI" panose="020B0604030504040204" pitchFamily="50" charset="-128"/>
              <a:ea typeface="Meiryo UI" panose="020B0604030504040204" pitchFamily="50" charset="-128"/>
              <a:cs typeface="Noto Sans JP Thin"/>
            </a:endParaRPr>
          </a:p>
        </p:txBody>
      </p:sp>
      <p:sp>
        <p:nvSpPr>
          <p:cNvPr id="2" name="テキスト ボックス 1">
            <a:extLst>
              <a:ext uri="{FF2B5EF4-FFF2-40B4-BE49-F238E27FC236}">
                <a16:creationId xmlns:a16="http://schemas.microsoft.com/office/drawing/2014/main" id="{A85B02A0-B8DE-0431-3255-558A477ECAF6}"/>
              </a:ext>
            </a:extLst>
          </p:cNvPr>
          <p:cNvSpPr txBox="1"/>
          <p:nvPr/>
        </p:nvSpPr>
        <p:spPr>
          <a:xfrm>
            <a:off x="381000" y="154615"/>
            <a:ext cx="4400550" cy="400110"/>
          </a:xfrm>
          <a:prstGeom prst="rect">
            <a:avLst/>
          </a:prstGeom>
          <a:noFill/>
        </p:spPr>
        <p:txBody>
          <a:bodyPr wrap="square" rtlCol="0">
            <a:spAutoFit/>
          </a:bodyPr>
          <a:lstStyle/>
          <a:p>
            <a:r>
              <a:rPr kumimoji="1" lang="ja-JP" altLang="en-US" sz="2000" b="1" i="0" u="none" strike="noStrike" kern="1200" cap="none" spc="-8" normalizeH="0" baseline="0" noProof="0" dirty="0">
                <a:ln>
                  <a:noFill/>
                </a:ln>
                <a:solidFill>
                  <a:schemeClr val="accent3"/>
                </a:solidFill>
                <a:effectLst/>
                <a:uLnTx/>
                <a:uFillTx/>
                <a:latin typeface="Meiryo UI" panose="020B0604030504040204" pitchFamily="50" charset="-128"/>
                <a:ea typeface="Meiryo UI" panose="020B0604030504040204" pitchFamily="50" charset="-128"/>
                <a:cs typeface="Noto Sans JP"/>
              </a:rPr>
              <a:t>ビジネスモデル図</a:t>
            </a:r>
            <a:endParaRPr kumimoji="1" lang="ja-JP" altLang="en-US" sz="2000" dirty="0">
              <a:solidFill>
                <a:schemeClr val="accent3"/>
              </a:solidFill>
            </a:endParaRPr>
          </a:p>
        </p:txBody>
      </p:sp>
    </p:spTree>
    <p:extLst>
      <p:ext uri="{BB962C8B-B14F-4D97-AF65-F5344CB8AC3E}">
        <p14:creationId xmlns:p14="http://schemas.microsoft.com/office/powerpoint/2010/main" val="30660860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64CC95-2247-B5E9-01CD-EB947C060A2B}"/>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id="{90639408-243E-5EFA-550B-F5584E203221}"/>
              </a:ext>
            </a:extLst>
          </p:cNvPr>
          <p:cNvSpPr/>
          <p:nvPr/>
        </p:nvSpPr>
        <p:spPr>
          <a:xfrm>
            <a:off x="381000" y="546978"/>
            <a:ext cx="5402849" cy="7747"/>
          </a:xfrm>
          <a:custGeom>
            <a:avLst/>
            <a:gdLst/>
            <a:ahLst/>
            <a:cxnLst/>
            <a:rect l="l" t="t" r="r" b="b"/>
            <a:pathLst>
              <a:path w="6642734" h="9525">
                <a:moveTo>
                  <a:pt x="6642372" y="9355"/>
                </a:moveTo>
                <a:lnTo>
                  <a:pt x="0" y="9355"/>
                </a:lnTo>
                <a:lnTo>
                  <a:pt x="0" y="0"/>
                </a:lnTo>
                <a:lnTo>
                  <a:pt x="6642372" y="0"/>
                </a:lnTo>
                <a:lnTo>
                  <a:pt x="6642372" y="9355"/>
                </a:lnTo>
                <a:close/>
              </a:path>
            </a:pathLst>
          </a:custGeom>
          <a:solidFill>
            <a:srgbClr val="A78F6F"/>
          </a:solidFill>
          <a:ln w="28575">
            <a:solidFill>
              <a:schemeClr val="accent3"/>
            </a:solidFill>
          </a:ln>
        </p:spPr>
        <p:txBody>
          <a:bodyPr wrap="square" lIns="0" tIns="0" rIns="0" bIns="0" rtlCol="0"/>
          <a:lstStyle/>
          <a:p>
            <a:pPr>
              <a:defRPr>
                <a:latin typeface="Noto Sans JP"/>
                <a:ea typeface="Noto Sans JP"/>
                <a:cs typeface="Noto Sans JP"/>
              </a:defRPr>
            </a:pPr>
            <a:endParaRPr sz="1464">
              <a:solidFill>
                <a:schemeClr val="accent3"/>
              </a:solidFill>
            </a:endParaRPr>
          </a:p>
        </p:txBody>
      </p:sp>
      <p:grpSp>
        <p:nvGrpSpPr>
          <p:cNvPr id="13" name="object 13">
            <a:extLst>
              <a:ext uri="{FF2B5EF4-FFF2-40B4-BE49-F238E27FC236}">
                <a16:creationId xmlns:a16="http://schemas.microsoft.com/office/drawing/2014/main" id="{3C922C55-54DD-B22C-43A8-EA5540E84363}"/>
              </a:ext>
            </a:extLst>
          </p:cNvPr>
          <p:cNvGrpSpPr/>
          <p:nvPr/>
        </p:nvGrpSpPr>
        <p:grpSpPr>
          <a:xfrm>
            <a:off x="371475" y="1296564"/>
            <a:ext cx="9163050" cy="5161386"/>
            <a:chOff x="1577887" y="2947930"/>
            <a:chExt cx="5126990" cy="3060700"/>
          </a:xfrm>
          <a:solidFill>
            <a:schemeClr val="bg1"/>
          </a:solidFill>
        </p:grpSpPr>
        <p:sp>
          <p:nvSpPr>
            <p:cNvPr id="14" name="object 14">
              <a:extLst>
                <a:ext uri="{FF2B5EF4-FFF2-40B4-BE49-F238E27FC236}">
                  <a16:creationId xmlns:a16="http://schemas.microsoft.com/office/drawing/2014/main" id="{24853A49-1A42-FCA7-4138-B7102D8431F0}"/>
                </a:ext>
              </a:extLst>
            </p:cNvPr>
            <p:cNvSpPr/>
            <p:nvPr/>
          </p:nvSpPr>
          <p:spPr>
            <a:xfrm>
              <a:off x="1582808" y="2952851"/>
              <a:ext cx="5117465" cy="3050540"/>
            </a:xfrm>
            <a:custGeom>
              <a:avLst/>
              <a:gdLst/>
              <a:ahLst/>
              <a:cxnLst/>
              <a:rect l="l" t="t" r="r" b="b"/>
              <a:pathLst>
                <a:path w="5117465" h="3050540">
                  <a:moveTo>
                    <a:pt x="5043476" y="3050537"/>
                  </a:moveTo>
                  <a:lnTo>
                    <a:pt x="73554" y="3050537"/>
                  </a:lnTo>
                  <a:lnTo>
                    <a:pt x="68435" y="3050033"/>
                  </a:lnTo>
                  <a:lnTo>
                    <a:pt x="30689" y="3034398"/>
                  </a:lnTo>
                  <a:lnTo>
                    <a:pt x="4014" y="2997164"/>
                  </a:lnTo>
                  <a:lnTo>
                    <a:pt x="0" y="2976983"/>
                  </a:lnTo>
                  <a:lnTo>
                    <a:pt x="0" y="73554"/>
                  </a:lnTo>
                  <a:lnTo>
                    <a:pt x="16138" y="30689"/>
                  </a:lnTo>
                  <a:lnTo>
                    <a:pt x="53372" y="4014"/>
                  </a:lnTo>
                  <a:lnTo>
                    <a:pt x="73554" y="0"/>
                  </a:lnTo>
                  <a:lnTo>
                    <a:pt x="78723" y="0"/>
                  </a:lnTo>
                  <a:lnTo>
                    <a:pt x="5043476" y="0"/>
                  </a:lnTo>
                  <a:lnTo>
                    <a:pt x="5086341" y="16138"/>
                  </a:lnTo>
                  <a:lnTo>
                    <a:pt x="5113016" y="53372"/>
                  </a:lnTo>
                  <a:lnTo>
                    <a:pt x="5117030" y="73554"/>
                  </a:lnTo>
                  <a:lnTo>
                    <a:pt x="5117030" y="2976983"/>
                  </a:lnTo>
                  <a:lnTo>
                    <a:pt x="5100891" y="3019848"/>
                  </a:lnTo>
                  <a:lnTo>
                    <a:pt x="5063657" y="3046522"/>
                  </a:lnTo>
                  <a:lnTo>
                    <a:pt x="5048595" y="3050033"/>
                  </a:lnTo>
                  <a:lnTo>
                    <a:pt x="5043476" y="3050537"/>
                  </a:lnTo>
                  <a:close/>
                </a:path>
              </a:pathLst>
            </a:custGeom>
            <a:grpFill/>
          </p:spPr>
          <p:txBody>
            <a:bodyPr wrap="square" lIns="0" tIns="0" rIns="0" bIns="0" rtlCol="0"/>
            <a:lstStyle/>
            <a:p>
              <a:pPr>
                <a:defRPr>
                  <a:latin typeface="Noto Sans JP"/>
                  <a:ea typeface="Noto Sans JP"/>
                  <a:cs typeface="Noto Sans JP"/>
                </a:defRPr>
              </a:pPr>
              <a:endParaRPr sz="1464"/>
            </a:p>
          </p:txBody>
        </p:sp>
        <p:sp>
          <p:nvSpPr>
            <p:cNvPr id="15" name="object 15">
              <a:extLst>
                <a:ext uri="{FF2B5EF4-FFF2-40B4-BE49-F238E27FC236}">
                  <a16:creationId xmlns:a16="http://schemas.microsoft.com/office/drawing/2014/main" id="{3F9CF9BA-40AE-C40B-3527-5EAF4E6FE86E}"/>
                </a:ext>
              </a:extLst>
            </p:cNvPr>
            <p:cNvSpPr/>
            <p:nvPr/>
          </p:nvSpPr>
          <p:spPr>
            <a:xfrm>
              <a:off x="1582808" y="2952851"/>
              <a:ext cx="5117465" cy="3050540"/>
            </a:xfrm>
            <a:custGeom>
              <a:avLst/>
              <a:gdLst/>
              <a:ahLst/>
              <a:cxnLst/>
              <a:rect l="l" t="t" r="r" b="b"/>
              <a:pathLst>
                <a:path w="5117465" h="3050540">
                  <a:moveTo>
                    <a:pt x="78723" y="0"/>
                  </a:moveTo>
                  <a:lnTo>
                    <a:pt x="5038307" y="0"/>
                  </a:lnTo>
                  <a:lnTo>
                    <a:pt x="5043476" y="0"/>
                  </a:lnTo>
                  <a:lnTo>
                    <a:pt x="5048595" y="504"/>
                  </a:lnTo>
                  <a:lnTo>
                    <a:pt x="5053665" y="1512"/>
                  </a:lnTo>
                  <a:lnTo>
                    <a:pt x="5058735" y="2520"/>
                  </a:lnTo>
                  <a:lnTo>
                    <a:pt x="5063657" y="4014"/>
                  </a:lnTo>
                  <a:lnTo>
                    <a:pt x="5068432" y="5992"/>
                  </a:lnTo>
                  <a:lnTo>
                    <a:pt x="5073208" y="7970"/>
                  </a:lnTo>
                  <a:lnTo>
                    <a:pt x="5077745" y="10395"/>
                  </a:lnTo>
                  <a:lnTo>
                    <a:pt x="5082042" y="13267"/>
                  </a:lnTo>
                  <a:lnTo>
                    <a:pt x="5086341" y="16138"/>
                  </a:lnTo>
                  <a:lnTo>
                    <a:pt x="5090318" y="19402"/>
                  </a:lnTo>
                  <a:lnTo>
                    <a:pt x="5093973" y="23057"/>
                  </a:lnTo>
                  <a:lnTo>
                    <a:pt x="5097628" y="26712"/>
                  </a:lnTo>
                  <a:lnTo>
                    <a:pt x="5100891" y="30689"/>
                  </a:lnTo>
                  <a:lnTo>
                    <a:pt x="5103763" y="34986"/>
                  </a:lnTo>
                  <a:lnTo>
                    <a:pt x="5106634" y="39284"/>
                  </a:lnTo>
                  <a:lnTo>
                    <a:pt x="5109060" y="43821"/>
                  </a:lnTo>
                  <a:lnTo>
                    <a:pt x="5111037" y="48597"/>
                  </a:lnTo>
                  <a:lnTo>
                    <a:pt x="5113016" y="53372"/>
                  </a:lnTo>
                  <a:lnTo>
                    <a:pt x="5114510" y="58295"/>
                  </a:lnTo>
                  <a:lnTo>
                    <a:pt x="5115518" y="63365"/>
                  </a:lnTo>
                  <a:lnTo>
                    <a:pt x="5116526" y="68435"/>
                  </a:lnTo>
                  <a:lnTo>
                    <a:pt x="5117030" y="73554"/>
                  </a:lnTo>
                  <a:lnTo>
                    <a:pt x="5117030" y="78723"/>
                  </a:lnTo>
                  <a:lnTo>
                    <a:pt x="5117030" y="2971814"/>
                  </a:lnTo>
                  <a:lnTo>
                    <a:pt x="5117030" y="2976983"/>
                  </a:lnTo>
                  <a:lnTo>
                    <a:pt x="5116526" y="2982102"/>
                  </a:lnTo>
                  <a:lnTo>
                    <a:pt x="5115518" y="2987171"/>
                  </a:lnTo>
                  <a:lnTo>
                    <a:pt x="5114510" y="2992241"/>
                  </a:lnTo>
                  <a:lnTo>
                    <a:pt x="5113016" y="2997164"/>
                  </a:lnTo>
                  <a:lnTo>
                    <a:pt x="5111037" y="3001939"/>
                  </a:lnTo>
                  <a:lnTo>
                    <a:pt x="5109060" y="3006715"/>
                  </a:lnTo>
                  <a:lnTo>
                    <a:pt x="5082042" y="3037269"/>
                  </a:lnTo>
                  <a:lnTo>
                    <a:pt x="5077745" y="3040141"/>
                  </a:lnTo>
                  <a:lnTo>
                    <a:pt x="5073208" y="3042566"/>
                  </a:lnTo>
                  <a:lnTo>
                    <a:pt x="5068432" y="3044544"/>
                  </a:lnTo>
                  <a:lnTo>
                    <a:pt x="5063657" y="3046522"/>
                  </a:lnTo>
                  <a:lnTo>
                    <a:pt x="5038307" y="3050537"/>
                  </a:lnTo>
                  <a:lnTo>
                    <a:pt x="78723" y="3050537"/>
                  </a:lnTo>
                  <a:lnTo>
                    <a:pt x="39284" y="3040141"/>
                  </a:lnTo>
                  <a:lnTo>
                    <a:pt x="34987" y="3037269"/>
                  </a:lnTo>
                  <a:lnTo>
                    <a:pt x="30689" y="3034398"/>
                  </a:lnTo>
                  <a:lnTo>
                    <a:pt x="13267" y="3015550"/>
                  </a:lnTo>
                  <a:lnTo>
                    <a:pt x="10395" y="3011252"/>
                  </a:lnTo>
                  <a:lnTo>
                    <a:pt x="7970" y="3006715"/>
                  </a:lnTo>
                  <a:lnTo>
                    <a:pt x="5992" y="3001939"/>
                  </a:lnTo>
                  <a:lnTo>
                    <a:pt x="4014" y="2997164"/>
                  </a:lnTo>
                  <a:lnTo>
                    <a:pt x="2521" y="2992241"/>
                  </a:lnTo>
                  <a:lnTo>
                    <a:pt x="1512" y="2987171"/>
                  </a:lnTo>
                  <a:lnTo>
                    <a:pt x="504" y="2982102"/>
                  </a:lnTo>
                  <a:lnTo>
                    <a:pt x="0" y="2976983"/>
                  </a:lnTo>
                  <a:lnTo>
                    <a:pt x="0" y="2971814"/>
                  </a:lnTo>
                  <a:lnTo>
                    <a:pt x="0" y="78723"/>
                  </a:lnTo>
                  <a:lnTo>
                    <a:pt x="0" y="73554"/>
                  </a:lnTo>
                  <a:lnTo>
                    <a:pt x="504" y="68435"/>
                  </a:lnTo>
                  <a:lnTo>
                    <a:pt x="1512" y="63365"/>
                  </a:lnTo>
                  <a:lnTo>
                    <a:pt x="2521" y="58295"/>
                  </a:lnTo>
                  <a:lnTo>
                    <a:pt x="4014" y="53372"/>
                  </a:lnTo>
                  <a:lnTo>
                    <a:pt x="5992" y="48597"/>
                  </a:lnTo>
                  <a:lnTo>
                    <a:pt x="7970" y="43821"/>
                  </a:lnTo>
                  <a:lnTo>
                    <a:pt x="23057" y="23057"/>
                  </a:lnTo>
                  <a:lnTo>
                    <a:pt x="26712" y="19402"/>
                  </a:lnTo>
                  <a:lnTo>
                    <a:pt x="48597" y="5992"/>
                  </a:lnTo>
                  <a:lnTo>
                    <a:pt x="53372" y="4014"/>
                  </a:lnTo>
                  <a:lnTo>
                    <a:pt x="58295" y="2520"/>
                  </a:lnTo>
                  <a:lnTo>
                    <a:pt x="63365" y="1512"/>
                  </a:lnTo>
                  <a:lnTo>
                    <a:pt x="68435" y="504"/>
                  </a:lnTo>
                  <a:lnTo>
                    <a:pt x="73554" y="0"/>
                  </a:lnTo>
                  <a:lnTo>
                    <a:pt x="78723" y="0"/>
                  </a:lnTo>
                  <a:close/>
                </a:path>
              </a:pathLst>
            </a:custGeom>
            <a:grpFill/>
            <a:ln w="9840">
              <a:solidFill>
                <a:schemeClr val="accent3"/>
              </a:solidFill>
            </a:ln>
          </p:spPr>
          <p:txBody>
            <a:bodyPr wrap="square" lIns="0" tIns="0" rIns="0" bIns="0" rtlCol="0"/>
            <a:lstStyle/>
            <a:p>
              <a:pPr>
                <a:defRPr>
                  <a:latin typeface="Noto Sans JP"/>
                  <a:ea typeface="Noto Sans JP"/>
                  <a:cs typeface="Noto Sans JP"/>
                </a:defRPr>
              </a:pPr>
              <a:endParaRPr sz="1464" dirty="0"/>
            </a:p>
          </p:txBody>
        </p:sp>
      </p:grpSp>
      <p:sp>
        <p:nvSpPr>
          <p:cNvPr id="17" name="object 17">
            <a:extLst>
              <a:ext uri="{FF2B5EF4-FFF2-40B4-BE49-F238E27FC236}">
                <a16:creationId xmlns:a16="http://schemas.microsoft.com/office/drawing/2014/main" id="{240028F8-27D0-EB84-F6FC-CD686F73529E}"/>
              </a:ext>
            </a:extLst>
          </p:cNvPr>
          <p:cNvSpPr txBox="1"/>
          <p:nvPr/>
        </p:nvSpPr>
        <p:spPr>
          <a:xfrm>
            <a:off x="381000" y="641605"/>
            <a:ext cx="5865968" cy="167969"/>
          </a:xfrm>
          <a:prstGeom prst="rect">
            <a:avLst/>
          </a:prstGeom>
        </p:spPr>
        <p:txBody>
          <a:bodyPr vert="horz" wrap="square" lIns="0" tIns="13945" rIns="0" bIns="0" rtlCol="0">
            <a:spAutoFit/>
          </a:bodyPr>
          <a:lstStyle/>
          <a:p>
            <a:pPr marL="10329">
              <a:spcBef>
                <a:spcPts val="110"/>
              </a:spcBef>
              <a:defRPr>
                <a:latin typeface="Noto Sans JP"/>
                <a:ea typeface="Noto Sans JP"/>
                <a:cs typeface="Noto Sans JP"/>
              </a:defRPr>
            </a:pPr>
            <a:r>
              <a:rPr lang="ja-JP" altLang="en-US" sz="1000" spc="-8" dirty="0">
                <a:solidFill>
                  <a:schemeClr val="accent3"/>
                </a:solidFill>
                <a:latin typeface="Meiryo UI" panose="020B0604030504040204" pitchFamily="50" charset="-128"/>
                <a:ea typeface="Meiryo UI" panose="020B0604030504040204" pitchFamily="50" charset="-128"/>
                <a:cs typeface="Noto Sans JP"/>
              </a:rPr>
              <a:t>以下の項目について、あなたのビジネスアイデアを具体的に説明してください。</a:t>
            </a:r>
          </a:p>
        </p:txBody>
      </p:sp>
      <p:sp>
        <p:nvSpPr>
          <p:cNvPr id="2" name="テキスト ボックス 1">
            <a:extLst>
              <a:ext uri="{FF2B5EF4-FFF2-40B4-BE49-F238E27FC236}">
                <a16:creationId xmlns:a16="http://schemas.microsoft.com/office/drawing/2014/main" id="{D1725294-7EAD-E34F-93D1-C7CEF7EB7FBE}"/>
              </a:ext>
            </a:extLst>
          </p:cNvPr>
          <p:cNvSpPr txBox="1"/>
          <p:nvPr/>
        </p:nvSpPr>
        <p:spPr>
          <a:xfrm>
            <a:off x="381000" y="154615"/>
            <a:ext cx="5334000" cy="400110"/>
          </a:xfrm>
          <a:prstGeom prst="rect">
            <a:avLst/>
          </a:prstGeom>
          <a:noFill/>
        </p:spPr>
        <p:txBody>
          <a:bodyPr wrap="square" rtlCol="0">
            <a:spAutoFit/>
          </a:bodyPr>
          <a:lstStyle/>
          <a:p>
            <a:r>
              <a:rPr kumimoji="1" lang="ja-JP" altLang="en-US" sz="2000" b="1" i="0" u="none" strike="noStrike" kern="1200" cap="none" spc="-8" normalizeH="0" baseline="0" noProof="0" dirty="0">
                <a:ln>
                  <a:noFill/>
                </a:ln>
                <a:solidFill>
                  <a:schemeClr val="accent3"/>
                </a:solidFill>
                <a:effectLst/>
                <a:uLnTx/>
                <a:uFillTx/>
                <a:latin typeface="Meiryo UI" panose="020B0604030504040204" pitchFamily="50" charset="-128"/>
                <a:ea typeface="Meiryo UI" panose="020B0604030504040204" pitchFamily="50" charset="-128"/>
                <a:cs typeface="Noto Sans JP"/>
              </a:rPr>
              <a:t>ビジネスモデル説明　～顧客課題と着目理由～</a:t>
            </a:r>
            <a:endParaRPr kumimoji="1" lang="ja-JP" altLang="en-US" sz="2000" dirty="0">
              <a:solidFill>
                <a:schemeClr val="accent3"/>
              </a:solidFill>
            </a:endParaRPr>
          </a:p>
        </p:txBody>
      </p:sp>
      <p:sp>
        <p:nvSpPr>
          <p:cNvPr id="4" name="テキスト ボックス 3">
            <a:extLst>
              <a:ext uri="{FF2B5EF4-FFF2-40B4-BE49-F238E27FC236}">
                <a16:creationId xmlns:a16="http://schemas.microsoft.com/office/drawing/2014/main" id="{818AE881-31D6-877A-9567-8F8EC8186BF4}"/>
              </a:ext>
            </a:extLst>
          </p:cNvPr>
          <p:cNvSpPr txBox="1"/>
          <p:nvPr/>
        </p:nvSpPr>
        <p:spPr>
          <a:xfrm>
            <a:off x="6168555" y="154615"/>
            <a:ext cx="3356445" cy="671466"/>
          </a:xfrm>
          <a:prstGeom prst="rect">
            <a:avLst/>
          </a:prstGeom>
          <a:solidFill>
            <a:schemeClr val="accent6">
              <a:lumMod val="20000"/>
              <a:lumOff val="80000"/>
            </a:schemeClr>
          </a:solidFill>
        </p:spPr>
        <p:txBody>
          <a:bodyPr wrap="square">
            <a:spAutoFit/>
          </a:bodyPr>
          <a:lstStyle/>
          <a:p>
            <a:pPr marL="10329" marR="4132" algn="just">
              <a:lnSpc>
                <a:spcPct val="128099"/>
              </a:lnSpc>
              <a:spcBef>
                <a:spcPts val="77"/>
              </a:spcBef>
              <a:defRPr>
                <a:latin typeface="Noto Sans JP"/>
                <a:ea typeface="Noto Sans JP"/>
                <a:cs typeface="Noto Sans JP"/>
              </a:defRPr>
            </a:pPr>
            <a:r>
              <a:rPr lang="ja-JP" altLang="en-US" sz="976" b="1" dirty="0">
                <a:solidFill>
                  <a:schemeClr val="accent3"/>
                </a:solidFill>
                <a:latin typeface="Meiryo UI" panose="020B0604030504040204" pitchFamily="50" charset="-128"/>
                <a:ea typeface="Meiryo UI" panose="020B0604030504040204" pitchFamily="50" charset="-128"/>
                <a:cs typeface="Noto Sans JP Thin"/>
              </a:rPr>
              <a:t>チェックポイント</a:t>
            </a:r>
            <a:endParaRPr lang="en-US" altLang="ja-JP" sz="976" b="1" dirty="0">
              <a:solidFill>
                <a:schemeClr val="accent3"/>
              </a:solidFill>
              <a:latin typeface="Meiryo UI" panose="020B0604030504040204" pitchFamily="50" charset="-128"/>
              <a:ea typeface="Meiryo UI" panose="020B0604030504040204" pitchFamily="50" charset="-128"/>
              <a:cs typeface="Noto Sans JP Thin"/>
            </a:endParaRPr>
          </a:p>
          <a:p>
            <a:pPr marL="242729" marR="4132" indent="-232400" algn="just">
              <a:lnSpc>
                <a:spcPct val="128099"/>
              </a:lnSpc>
              <a:spcBef>
                <a:spcPts val="77"/>
              </a:spcBef>
              <a:buFont typeface="Arial" panose="020B0604020202020204" pitchFamily="34" charset="0"/>
              <a:buChar char="•"/>
              <a:defRPr>
                <a:latin typeface="Noto Sans JP"/>
                <a:ea typeface="Noto Sans JP"/>
                <a:cs typeface="Noto Sans JP"/>
              </a:defRPr>
            </a:pPr>
            <a:r>
              <a:rPr lang="ja-JP" altLang="en-US" sz="976" b="1" dirty="0">
                <a:solidFill>
                  <a:schemeClr val="accent3"/>
                </a:solidFill>
                <a:latin typeface="Meiryo UI" panose="020B0604030504040204" pitchFamily="50" charset="-128"/>
                <a:ea typeface="Meiryo UI" panose="020B0604030504040204" pitchFamily="50" charset="-128"/>
                <a:cs typeface="Noto Sans JP Thin"/>
              </a:rPr>
              <a:t>顧客課題は具体的に記述されていますか？</a:t>
            </a:r>
          </a:p>
          <a:p>
            <a:pPr marL="242729" marR="4132" indent="-232400" algn="just">
              <a:lnSpc>
                <a:spcPct val="128099"/>
              </a:lnSpc>
              <a:spcBef>
                <a:spcPts val="77"/>
              </a:spcBef>
              <a:buFont typeface="Arial" panose="020B0604020202020204" pitchFamily="34" charset="0"/>
              <a:buChar char="•"/>
              <a:defRPr>
                <a:latin typeface="Noto Sans JP"/>
                <a:ea typeface="Noto Sans JP"/>
                <a:cs typeface="Noto Sans JP"/>
              </a:defRPr>
            </a:pPr>
            <a:r>
              <a:rPr lang="ja-JP" altLang="en-US" sz="976" b="1" dirty="0">
                <a:solidFill>
                  <a:schemeClr val="accent3"/>
                </a:solidFill>
                <a:latin typeface="Meiryo UI" panose="020B0604030504040204" pitchFamily="50" charset="-128"/>
                <a:ea typeface="Meiryo UI" panose="020B0604030504040204" pitchFamily="50" charset="-128"/>
                <a:cs typeface="Noto Sans JP Thin"/>
              </a:rPr>
              <a:t>課題に着目した理由が明確ですか？</a:t>
            </a:r>
          </a:p>
        </p:txBody>
      </p:sp>
      <p:sp>
        <p:nvSpPr>
          <p:cNvPr id="6" name="テキスト ボックス 5">
            <a:extLst>
              <a:ext uri="{FF2B5EF4-FFF2-40B4-BE49-F238E27FC236}">
                <a16:creationId xmlns:a16="http://schemas.microsoft.com/office/drawing/2014/main" id="{4E8EDDAA-6AD1-1CAB-DFFF-17AEF4B7557D}"/>
              </a:ext>
            </a:extLst>
          </p:cNvPr>
          <p:cNvSpPr txBox="1"/>
          <p:nvPr/>
        </p:nvSpPr>
        <p:spPr>
          <a:xfrm>
            <a:off x="370178" y="947088"/>
            <a:ext cx="1753897" cy="307777"/>
          </a:xfrm>
          <a:prstGeom prst="rect">
            <a:avLst/>
          </a:prstGeom>
          <a:noFill/>
        </p:spPr>
        <p:txBody>
          <a:bodyPr wrap="square">
            <a:spAutoFit/>
          </a:bodyPr>
          <a:lstStyle/>
          <a:p>
            <a:r>
              <a:rPr lang="ja-JP" altLang="en-US" sz="1400" b="1" u="sng" spc="16" dirty="0">
                <a:solidFill>
                  <a:schemeClr val="accent3"/>
                </a:solidFill>
                <a:latin typeface="Meiryo UI" panose="020B0604030504040204" pitchFamily="50" charset="-128"/>
                <a:ea typeface="Meiryo UI" panose="020B0604030504040204" pitchFamily="50" charset="-128"/>
                <a:cs typeface="Noto Sans JP"/>
              </a:rPr>
              <a:t>顧客課題と着目理由</a:t>
            </a:r>
            <a:endParaRPr lang="ja-JP" altLang="en-US" sz="1400" b="1" u="sng" dirty="0">
              <a:solidFill>
                <a:schemeClr val="accent3"/>
              </a:solidFill>
            </a:endParaRPr>
          </a:p>
        </p:txBody>
      </p:sp>
      <p:sp>
        <p:nvSpPr>
          <p:cNvPr id="7" name="テキスト ボックス 6">
            <a:extLst>
              <a:ext uri="{FF2B5EF4-FFF2-40B4-BE49-F238E27FC236}">
                <a16:creationId xmlns:a16="http://schemas.microsoft.com/office/drawing/2014/main" id="{6BF7A8BE-EF0B-E247-9224-BBA1F7CC14C0}"/>
              </a:ext>
            </a:extLst>
          </p:cNvPr>
          <p:cNvSpPr txBox="1"/>
          <p:nvPr/>
        </p:nvSpPr>
        <p:spPr>
          <a:xfrm>
            <a:off x="2195512" y="976904"/>
            <a:ext cx="7038975" cy="248145"/>
          </a:xfrm>
          <a:prstGeom prst="rect">
            <a:avLst/>
          </a:prstGeom>
          <a:noFill/>
        </p:spPr>
        <p:txBody>
          <a:bodyPr wrap="square">
            <a:spAutoFit/>
          </a:bodyPr>
          <a:lstStyle/>
          <a:p>
            <a:pPr marL="139440" marR="4132">
              <a:lnSpc>
                <a:spcPct val="128099"/>
              </a:lnSpc>
              <a:defRPr>
                <a:latin typeface="Noto Sans JP"/>
                <a:ea typeface="Noto Sans JP"/>
                <a:cs typeface="Noto Sans JP"/>
              </a:defRPr>
            </a:pPr>
            <a:r>
              <a:rPr lang="ja-JP" altLang="en-US" sz="900" spc="-20" dirty="0">
                <a:solidFill>
                  <a:schemeClr val="accent3"/>
                </a:solidFill>
                <a:latin typeface="Meiryo UI" panose="020B0604030504040204" pitchFamily="50" charset="-128"/>
                <a:ea typeface="Meiryo UI" panose="020B0604030504040204" pitchFamily="50" charset="-128"/>
                <a:cs typeface="Noto Sans JP"/>
              </a:rPr>
              <a:t>ここに顧客が抱える具体的な課題と、その課題に着目した理由を記述してくださ</a:t>
            </a:r>
            <a:r>
              <a:rPr lang="ja-JP" altLang="en-US" sz="900" spc="-24" dirty="0">
                <a:solidFill>
                  <a:schemeClr val="accent3"/>
                </a:solidFill>
                <a:latin typeface="Meiryo UI" panose="020B0604030504040204" pitchFamily="50" charset="-128"/>
                <a:ea typeface="Meiryo UI" panose="020B0604030504040204" pitchFamily="50" charset="-128"/>
                <a:cs typeface="Noto Sans JP"/>
              </a:rPr>
              <a:t>い。課題の背景、現状、そしてなぜそれが重要なのかを明確に示しましょう。</a:t>
            </a:r>
            <a:endParaRPr lang="ja-JP" altLang="en-US" sz="900" dirty="0">
              <a:solidFill>
                <a:schemeClr val="accent3"/>
              </a:solidFill>
              <a:latin typeface="Meiryo UI" panose="020B0604030504040204" pitchFamily="50" charset="-128"/>
              <a:ea typeface="Meiryo UI" panose="020B0604030504040204" pitchFamily="50" charset="-128"/>
              <a:cs typeface="Noto Sans JP Thin"/>
            </a:endParaRPr>
          </a:p>
        </p:txBody>
      </p:sp>
    </p:spTree>
    <p:extLst>
      <p:ext uri="{BB962C8B-B14F-4D97-AF65-F5344CB8AC3E}">
        <p14:creationId xmlns:p14="http://schemas.microsoft.com/office/powerpoint/2010/main" val="2023092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4F1FE1-FAE7-8257-B132-3A98C93D4760}"/>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id="{FC8AF3A4-646B-D882-64E6-9F04C3105FCB}"/>
              </a:ext>
            </a:extLst>
          </p:cNvPr>
          <p:cNvSpPr/>
          <p:nvPr/>
        </p:nvSpPr>
        <p:spPr>
          <a:xfrm>
            <a:off x="381000" y="546978"/>
            <a:ext cx="5402849" cy="7747"/>
          </a:xfrm>
          <a:custGeom>
            <a:avLst/>
            <a:gdLst/>
            <a:ahLst/>
            <a:cxnLst/>
            <a:rect l="l" t="t" r="r" b="b"/>
            <a:pathLst>
              <a:path w="6642734" h="9525">
                <a:moveTo>
                  <a:pt x="6642372" y="9355"/>
                </a:moveTo>
                <a:lnTo>
                  <a:pt x="0" y="9355"/>
                </a:lnTo>
                <a:lnTo>
                  <a:pt x="0" y="0"/>
                </a:lnTo>
                <a:lnTo>
                  <a:pt x="6642372" y="0"/>
                </a:lnTo>
                <a:lnTo>
                  <a:pt x="6642372" y="9355"/>
                </a:lnTo>
                <a:close/>
              </a:path>
            </a:pathLst>
          </a:custGeom>
          <a:solidFill>
            <a:srgbClr val="A78F6F"/>
          </a:solidFill>
          <a:ln w="28575">
            <a:solidFill>
              <a:schemeClr val="accent3"/>
            </a:solidFill>
          </a:ln>
        </p:spPr>
        <p:txBody>
          <a:bodyPr wrap="square" lIns="0" tIns="0" rIns="0" bIns="0" rtlCol="0"/>
          <a:lstStyle/>
          <a:p>
            <a:pPr>
              <a:defRPr>
                <a:latin typeface="Noto Sans JP"/>
                <a:ea typeface="Noto Sans JP"/>
                <a:cs typeface="Noto Sans JP"/>
              </a:defRPr>
            </a:pPr>
            <a:endParaRPr sz="1464"/>
          </a:p>
        </p:txBody>
      </p:sp>
      <p:grpSp>
        <p:nvGrpSpPr>
          <p:cNvPr id="13" name="object 13">
            <a:extLst>
              <a:ext uri="{FF2B5EF4-FFF2-40B4-BE49-F238E27FC236}">
                <a16:creationId xmlns:a16="http://schemas.microsoft.com/office/drawing/2014/main" id="{5A52D449-2933-6C85-E440-A18495A6CAD1}"/>
              </a:ext>
            </a:extLst>
          </p:cNvPr>
          <p:cNvGrpSpPr/>
          <p:nvPr/>
        </p:nvGrpSpPr>
        <p:grpSpPr>
          <a:xfrm>
            <a:off x="380270" y="1589203"/>
            <a:ext cx="9146027" cy="4859914"/>
            <a:chOff x="1582808" y="2952850"/>
            <a:chExt cx="5117465" cy="3050541"/>
          </a:xfrm>
          <a:solidFill>
            <a:schemeClr val="bg1"/>
          </a:solidFill>
        </p:grpSpPr>
        <p:sp>
          <p:nvSpPr>
            <p:cNvPr id="14" name="object 14">
              <a:extLst>
                <a:ext uri="{FF2B5EF4-FFF2-40B4-BE49-F238E27FC236}">
                  <a16:creationId xmlns:a16="http://schemas.microsoft.com/office/drawing/2014/main" id="{F4FC65AF-9E54-0877-556C-9B70529293F0}"/>
                </a:ext>
              </a:extLst>
            </p:cNvPr>
            <p:cNvSpPr/>
            <p:nvPr/>
          </p:nvSpPr>
          <p:spPr>
            <a:xfrm>
              <a:off x="1582808" y="2952851"/>
              <a:ext cx="5117465" cy="3050540"/>
            </a:xfrm>
            <a:custGeom>
              <a:avLst/>
              <a:gdLst/>
              <a:ahLst/>
              <a:cxnLst/>
              <a:rect l="l" t="t" r="r" b="b"/>
              <a:pathLst>
                <a:path w="5117465" h="3050540">
                  <a:moveTo>
                    <a:pt x="5043476" y="3050537"/>
                  </a:moveTo>
                  <a:lnTo>
                    <a:pt x="73554" y="3050537"/>
                  </a:lnTo>
                  <a:lnTo>
                    <a:pt x="68435" y="3050033"/>
                  </a:lnTo>
                  <a:lnTo>
                    <a:pt x="30689" y="3034398"/>
                  </a:lnTo>
                  <a:lnTo>
                    <a:pt x="4014" y="2997164"/>
                  </a:lnTo>
                  <a:lnTo>
                    <a:pt x="0" y="2976983"/>
                  </a:lnTo>
                  <a:lnTo>
                    <a:pt x="0" y="73554"/>
                  </a:lnTo>
                  <a:lnTo>
                    <a:pt x="16138" y="30689"/>
                  </a:lnTo>
                  <a:lnTo>
                    <a:pt x="53372" y="4014"/>
                  </a:lnTo>
                  <a:lnTo>
                    <a:pt x="73554" y="0"/>
                  </a:lnTo>
                  <a:lnTo>
                    <a:pt x="78723" y="0"/>
                  </a:lnTo>
                  <a:lnTo>
                    <a:pt x="5043476" y="0"/>
                  </a:lnTo>
                  <a:lnTo>
                    <a:pt x="5086341" y="16138"/>
                  </a:lnTo>
                  <a:lnTo>
                    <a:pt x="5113016" y="53372"/>
                  </a:lnTo>
                  <a:lnTo>
                    <a:pt x="5117030" y="73554"/>
                  </a:lnTo>
                  <a:lnTo>
                    <a:pt x="5117030" y="2976983"/>
                  </a:lnTo>
                  <a:lnTo>
                    <a:pt x="5100891" y="3019848"/>
                  </a:lnTo>
                  <a:lnTo>
                    <a:pt x="5063657" y="3046522"/>
                  </a:lnTo>
                  <a:lnTo>
                    <a:pt x="5048595" y="3050033"/>
                  </a:lnTo>
                  <a:lnTo>
                    <a:pt x="5043476" y="3050537"/>
                  </a:lnTo>
                  <a:close/>
                </a:path>
              </a:pathLst>
            </a:custGeom>
            <a:grpFill/>
          </p:spPr>
          <p:txBody>
            <a:bodyPr wrap="square" lIns="0" tIns="0" rIns="0" bIns="0" rtlCol="0"/>
            <a:lstStyle/>
            <a:p>
              <a:pPr>
                <a:defRPr>
                  <a:latin typeface="Noto Sans JP"/>
                  <a:ea typeface="Noto Sans JP"/>
                  <a:cs typeface="Noto Sans JP"/>
                </a:defRPr>
              </a:pPr>
              <a:endParaRPr sz="1464"/>
            </a:p>
          </p:txBody>
        </p:sp>
        <p:sp>
          <p:nvSpPr>
            <p:cNvPr id="15" name="object 15">
              <a:extLst>
                <a:ext uri="{FF2B5EF4-FFF2-40B4-BE49-F238E27FC236}">
                  <a16:creationId xmlns:a16="http://schemas.microsoft.com/office/drawing/2014/main" id="{E8CF32CE-DC76-8F7B-C99F-5378D922C460}"/>
                </a:ext>
              </a:extLst>
            </p:cNvPr>
            <p:cNvSpPr/>
            <p:nvPr/>
          </p:nvSpPr>
          <p:spPr>
            <a:xfrm>
              <a:off x="1582808" y="2952850"/>
              <a:ext cx="5117465" cy="3050540"/>
            </a:xfrm>
            <a:custGeom>
              <a:avLst/>
              <a:gdLst/>
              <a:ahLst/>
              <a:cxnLst/>
              <a:rect l="l" t="t" r="r" b="b"/>
              <a:pathLst>
                <a:path w="5117465" h="3050540">
                  <a:moveTo>
                    <a:pt x="78723" y="0"/>
                  </a:moveTo>
                  <a:lnTo>
                    <a:pt x="5038307" y="0"/>
                  </a:lnTo>
                  <a:lnTo>
                    <a:pt x="5043476" y="0"/>
                  </a:lnTo>
                  <a:lnTo>
                    <a:pt x="5048595" y="504"/>
                  </a:lnTo>
                  <a:lnTo>
                    <a:pt x="5053665" y="1512"/>
                  </a:lnTo>
                  <a:lnTo>
                    <a:pt x="5058735" y="2520"/>
                  </a:lnTo>
                  <a:lnTo>
                    <a:pt x="5063657" y="4014"/>
                  </a:lnTo>
                  <a:lnTo>
                    <a:pt x="5068432" y="5992"/>
                  </a:lnTo>
                  <a:lnTo>
                    <a:pt x="5073208" y="7970"/>
                  </a:lnTo>
                  <a:lnTo>
                    <a:pt x="5077745" y="10395"/>
                  </a:lnTo>
                  <a:lnTo>
                    <a:pt x="5082042" y="13267"/>
                  </a:lnTo>
                  <a:lnTo>
                    <a:pt x="5086341" y="16138"/>
                  </a:lnTo>
                  <a:lnTo>
                    <a:pt x="5090318" y="19402"/>
                  </a:lnTo>
                  <a:lnTo>
                    <a:pt x="5093973" y="23057"/>
                  </a:lnTo>
                  <a:lnTo>
                    <a:pt x="5097628" y="26712"/>
                  </a:lnTo>
                  <a:lnTo>
                    <a:pt x="5100891" y="30689"/>
                  </a:lnTo>
                  <a:lnTo>
                    <a:pt x="5103763" y="34986"/>
                  </a:lnTo>
                  <a:lnTo>
                    <a:pt x="5106634" y="39284"/>
                  </a:lnTo>
                  <a:lnTo>
                    <a:pt x="5109060" y="43821"/>
                  </a:lnTo>
                  <a:lnTo>
                    <a:pt x="5111037" y="48597"/>
                  </a:lnTo>
                  <a:lnTo>
                    <a:pt x="5113016" y="53372"/>
                  </a:lnTo>
                  <a:lnTo>
                    <a:pt x="5114510" y="58295"/>
                  </a:lnTo>
                  <a:lnTo>
                    <a:pt x="5115518" y="63365"/>
                  </a:lnTo>
                  <a:lnTo>
                    <a:pt x="5116526" y="68435"/>
                  </a:lnTo>
                  <a:lnTo>
                    <a:pt x="5117030" y="73554"/>
                  </a:lnTo>
                  <a:lnTo>
                    <a:pt x="5117030" y="78723"/>
                  </a:lnTo>
                  <a:lnTo>
                    <a:pt x="5117030" y="2971814"/>
                  </a:lnTo>
                  <a:lnTo>
                    <a:pt x="5117030" y="2976983"/>
                  </a:lnTo>
                  <a:lnTo>
                    <a:pt x="5116526" y="2982102"/>
                  </a:lnTo>
                  <a:lnTo>
                    <a:pt x="5115518" y="2987171"/>
                  </a:lnTo>
                  <a:lnTo>
                    <a:pt x="5114510" y="2992241"/>
                  </a:lnTo>
                  <a:lnTo>
                    <a:pt x="5113016" y="2997164"/>
                  </a:lnTo>
                  <a:lnTo>
                    <a:pt x="5111037" y="3001939"/>
                  </a:lnTo>
                  <a:lnTo>
                    <a:pt x="5109060" y="3006715"/>
                  </a:lnTo>
                  <a:lnTo>
                    <a:pt x="5082042" y="3037269"/>
                  </a:lnTo>
                  <a:lnTo>
                    <a:pt x="5077745" y="3040141"/>
                  </a:lnTo>
                  <a:lnTo>
                    <a:pt x="5073208" y="3042566"/>
                  </a:lnTo>
                  <a:lnTo>
                    <a:pt x="5068432" y="3044544"/>
                  </a:lnTo>
                  <a:lnTo>
                    <a:pt x="5063657" y="3046522"/>
                  </a:lnTo>
                  <a:lnTo>
                    <a:pt x="5038307" y="3050537"/>
                  </a:lnTo>
                  <a:lnTo>
                    <a:pt x="78723" y="3050537"/>
                  </a:lnTo>
                  <a:lnTo>
                    <a:pt x="39284" y="3040141"/>
                  </a:lnTo>
                  <a:lnTo>
                    <a:pt x="34987" y="3037269"/>
                  </a:lnTo>
                  <a:lnTo>
                    <a:pt x="30689" y="3034398"/>
                  </a:lnTo>
                  <a:lnTo>
                    <a:pt x="13267" y="3015550"/>
                  </a:lnTo>
                  <a:lnTo>
                    <a:pt x="10395" y="3011252"/>
                  </a:lnTo>
                  <a:lnTo>
                    <a:pt x="7970" y="3006715"/>
                  </a:lnTo>
                  <a:lnTo>
                    <a:pt x="5992" y="3001939"/>
                  </a:lnTo>
                  <a:lnTo>
                    <a:pt x="4014" y="2997164"/>
                  </a:lnTo>
                  <a:lnTo>
                    <a:pt x="2521" y="2992241"/>
                  </a:lnTo>
                  <a:lnTo>
                    <a:pt x="1512" y="2987171"/>
                  </a:lnTo>
                  <a:lnTo>
                    <a:pt x="504" y="2982102"/>
                  </a:lnTo>
                  <a:lnTo>
                    <a:pt x="0" y="2976983"/>
                  </a:lnTo>
                  <a:lnTo>
                    <a:pt x="0" y="2971814"/>
                  </a:lnTo>
                  <a:lnTo>
                    <a:pt x="0" y="78723"/>
                  </a:lnTo>
                  <a:lnTo>
                    <a:pt x="0" y="73554"/>
                  </a:lnTo>
                  <a:lnTo>
                    <a:pt x="504" y="68435"/>
                  </a:lnTo>
                  <a:lnTo>
                    <a:pt x="1512" y="63365"/>
                  </a:lnTo>
                  <a:lnTo>
                    <a:pt x="2521" y="58295"/>
                  </a:lnTo>
                  <a:lnTo>
                    <a:pt x="4014" y="53372"/>
                  </a:lnTo>
                  <a:lnTo>
                    <a:pt x="5992" y="48597"/>
                  </a:lnTo>
                  <a:lnTo>
                    <a:pt x="7970" y="43821"/>
                  </a:lnTo>
                  <a:lnTo>
                    <a:pt x="23057" y="23057"/>
                  </a:lnTo>
                  <a:lnTo>
                    <a:pt x="26712" y="19402"/>
                  </a:lnTo>
                  <a:lnTo>
                    <a:pt x="48597" y="5992"/>
                  </a:lnTo>
                  <a:lnTo>
                    <a:pt x="53372" y="4014"/>
                  </a:lnTo>
                  <a:lnTo>
                    <a:pt x="58295" y="2520"/>
                  </a:lnTo>
                  <a:lnTo>
                    <a:pt x="63365" y="1512"/>
                  </a:lnTo>
                  <a:lnTo>
                    <a:pt x="68435" y="504"/>
                  </a:lnTo>
                  <a:lnTo>
                    <a:pt x="73554" y="0"/>
                  </a:lnTo>
                  <a:lnTo>
                    <a:pt x="78723" y="0"/>
                  </a:lnTo>
                  <a:close/>
                </a:path>
              </a:pathLst>
            </a:custGeom>
            <a:grpFill/>
            <a:ln w="9840">
              <a:solidFill>
                <a:schemeClr val="accent3"/>
              </a:solidFill>
            </a:ln>
          </p:spPr>
          <p:txBody>
            <a:bodyPr wrap="square" lIns="0" tIns="0" rIns="0" bIns="0" rtlCol="0"/>
            <a:lstStyle/>
            <a:p>
              <a:pPr>
                <a:defRPr>
                  <a:latin typeface="Noto Sans JP"/>
                  <a:ea typeface="Noto Sans JP"/>
                  <a:cs typeface="Noto Sans JP"/>
                </a:defRPr>
              </a:pPr>
              <a:endParaRPr sz="1464"/>
            </a:p>
          </p:txBody>
        </p:sp>
      </p:grpSp>
      <p:sp>
        <p:nvSpPr>
          <p:cNvPr id="17" name="object 17">
            <a:extLst>
              <a:ext uri="{FF2B5EF4-FFF2-40B4-BE49-F238E27FC236}">
                <a16:creationId xmlns:a16="http://schemas.microsoft.com/office/drawing/2014/main" id="{28AEAA1C-1A30-BCF7-D80B-E346516BA118}"/>
              </a:ext>
            </a:extLst>
          </p:cNvPr>
          <p:cNvSpPr txBox="1"/>
          <p:nvPr/>
        </p:nvSpPr>
        <p:spPr>
          <a:xfrm>
            <a:off x="381000" y="641605"/>
            <a:ext cx="5865968" cy="167969"/>
          </a:xfrm>
          <a:prstGeom prst="rect">
            <a:avLst/>
          </a:prstGeom>
        </p:spPr>
        <p:txBody>
          <a:bodyPr vert="horz" wrap="square" lIns="0" tIns="13945" rIns="0" bIns="0" rtlCol="0">
            <a:spAutoFit/>
          </a:bodyPr>
          <a:lstStyle/>
          <a:p>
            <a:pPr marL="10329">
              <a:spcBef>
                <a:spcPts val="110"/>
              </a:spcBef>
              <a:defRPr>
                <a:latin typeface="Noto Sans JP"/>
                <a:ea typeface="Noto Sans JP"/>
                <a:cs typeface="Noto Sans JP"/>
              </a:defRPr>
            </a:pPr>
            <a:r>
              <a:rPr lang="ja-JP" altLang="en-US" sz="1000" spc="-8" dirty="0">
                <a:solidFill>
                  <a:schemeClr val="accent3"/>
                </a:solidFill>
                <a:latin typeface="Meiryo UI" panose="020B0604030504040204" pitchFamily="50" charset="-128"/>
                <a:ea typeface="Meiryo UI" panose="020B0604030504040204" pitchFamily="50" charset="-128"/>
                <a:cs typeface="Noto Sans JP"/>
              </a:rPr>
              <a:t>以下の項目について、あなたのビジネスアイデアを具体的に説明してください。</a:t>
            </a:r>
          </a:p>
        </p:txBody>
      </p:sp>
      <p:sp>
        <p:nvSpPr>
          <p:cNvPr id="2" name="テキスト ボックス 1">
            <a:extLst>
              <a:ext uri="{FF2B5EF4-FFF2-40B4-BE49-F238E27FC236}">
                <a16:creationId xmlns:a16="http://schemas.microsoft.com/office/drawing/2014/main" id="{3B1D3B91-7DDD-D5FF-1A8E-4C0B9975FBBA}"/>
              </a:ext>
            </a:extLst>
          </p:cNvPr>
          <p:cNvSpPr txBox="1"/>
          <p:nvPr/>
        </p:nvSpPr>
        <p:spPr>
          <a:xfrm>
            <a:off x="381000" y="154615"/>
            <a:ext cx="5334000" cy="400110"/>
          </a:xfrm>
          <a:prstGeom prst="rect">
            <a:avLst/>
          </a:prstGeom>
          <a:noFill/>
        </p:spPr>
        <p:txBody>
          <a:bodyPr wrap="square" rtlCol="0">
            <a:spAutoFit/>
          </a:bodyPr>
          <a:lstStyle/>
          <a:p>
            <a:r>
              <a:rPr kumimoji="1" lang="ja-JP" altLang="en-US" sz="2000" b="1" i="0" u="none" strike="noStrike" kern="1200" cap="none" spc="-8" normalizeH="0" baseline="0" noProof="0" dirty="0">
                <a:ln>
                  <a:noFill/>
                </a:ln>
                <a:solidFill>
                  <a:schemeClr val="accent3"/>
                </a:solidFill>
                <a:effectLst/>
                <a:uLnTx/>
                <a:uFillTx/>
                <a:latin typeface="Meiryo UI" panose="020B0604030504040204" pitchFamily="50" charset="-128"/>
                <a:ea typeface="Meiryo UI" panose="020B0604030504040204" pitchFamily="50" charset="-128"/>
                <a:cs typeface="Noto Sans JP"/>
              </a:rPr>
              <a:t>ビジネスモデル説明　～課題の解決策～</a:t>
            </a:r>
            <a:endParaRPr kumimoji="1" lang="ja-JP" altLang="en-US" sz="2000" dirty="0">
              <a:solidFill>
                <a:schemeClr val="accent3"/>
              </a:solidFill>
            </a:endParaRPr>
          </a:p>
        </p:txBody>
      </p:sp>
      <p:sp>
        <p:nvSpPr>
          <p:cNvPr id="4" name="テキスト ボックス 3">
            <a:extLst>
              <a:ext uri="{FF2B5EF4-FFF2-40B4-BE49-F238E27FC236}">
                <a16:creationId xmlns:a16="http://schemas.microsoft.com/office/drawing/2014/main" id="{47025F34-76B3-BDA3-7C50-D68065079961}"/>
              </a:ext>
            </a:extLst>
          </p:cNvPr>
          <p:cNvSpPr txBox="1"/>
          <p:nvPr/>
        </p:nvSpPr>
        <p:spPr>
          <a:xfrm>
            <a:off x="6168555" y="154615"/>
            <a:ext cx="3356445" cy="671466"/>
          </a:xfrm>
          <a:prstGeom prst="rect">
            <a:avLst/>
          </a:prstGeom>
          <a:solidFill>
            <a:schemeClr val="accent6">
              <a:lumMod val="20000"/>
              <a:lumOff val="80000"/>
            </a:schemeClr>
          </a:solidFill>
        </p:spPr>
        <p:txBody>
          <a:bodyPr wrap="square">
            <a:spAutoFit/>
          </a:bodyPr>
          <a:lstStyle/>
          <a:p>
            <a:pPr marL="10329" marR="4132" algn="just">
              <a:lnSpc>
                <a:spcPct val="128099"/>
              </a:lnSpc>
              <a:spcBef>
                <a:spcPts val="77"/>
              </a:spcBef>
              <a:defRPr>
                <a:latin typeface="Noto Sans JP"/>
                <a:ea typeface="Noto Sans JP"/>
                <a:cs typeface="Noto Sans JP"/>
              </a:defRPr>
            </a:pPr>
            <a:r>
              <a:rPr lang="ja-JP" altLang="en-US" sz="976" b="1" dirty="0">
                <a:solidFill>
                  <a:schemeClr val="accent3"/>
                </a:solidFill>
                <a:latin typeface="Meiryo UI" panose="020B0604030504040204" pitchFamily="50" charset="-128"/>
                <a:ea typeface="Meiryo UI" panose="020B0604030504040204" pitchFamily="50" charset="-128"/>
                <a:cs typeface="Noto Sans JP Thin"/>
              </a:rPr>
              <a:t>チェックポイント</a:t>
            </a:r>
            <a:endParaRPr lang="en-US" altLang="ja-JP" sz="976" b="1" dirty="0">
              <a:solidFill>
                <a:schemeClr val="accent3"/>
              </a:solidFill>
              <a:latin typeface="Meiryo UI" panose="020B0604030504040204" pitchFamily="50" charset="-128"/>
              <a:ea typeface="Meiryo UI" panose="020B0604030504040204" pitchFamily="50" charset="-128"/>
              <a:cs typeface="Noto Sans JP Thin"/>
            </a:endParaRPr>
          </a:p>
          <a:p>
            <a:pPr marL="242729" marR="4132" indent="-232400" algn="just">
              <a:lnSpc>
                <a:spcPct val="128099"/>
              </a:lnSpc>
              <a:spcBef>
                <a:spcPts val="77"/>
              </a:spcBef>
              <a:buFont typeface="Arial" panose="020B0604020202020204" pitchFamily="34" charset="0"/>
              <a:buChar char="•"/>
              <a:defRPr>
                <a:latin typeface="Noto Sans JP"/>
                <a:ea typeface="Noto Sans JP"/>
                <a:cs typeface="Noto Sans JP"/>
              </a:defRPr>
            </a:pPr>
            <a:r>
              <a:rPr lang="ja-JP" altLang="en-US" sz="976" b="1" dirty="0">
                <a:solidFill>
                  <a:schemeClr val="accent3"/>
                </a:solidFill>
                <a:latin typeface="Meiryo UI" panose="020B0604030504040204" pitchFamily="50" charset="-128"/>
                <a:ea typeface="Meiryo UI" panose="020B0604030504040204" pitchFamily="50" charset="-128"/>
                <a:cs typeface="Noto Sans JP Thin"/>
              </a:rPr>
              <a:t>解決策は課題に対して直接的ですか？</a:t>
            </a:r>
          </a:p>
          <a:p>
            <a:pPr marL="242729" marR="4132" indent="-232400" algn="just">
              <a:lnSpc>
                <a:spcPct val="128099"/>
              </a:lnSpc>
              <a:spcBef>
                <a:spcPts val="77"/>
              </a:spcBef>
              <a:buFont typeface="Arial" panose="020B0604020202020204" pitchFamily="34" charset="0"/>
              <a:buChar char="•"/>
              <a:defRPr>
                <a:latin typeface="Noto Sans JP"/>
                <a:ea typeface="Noto Sans JP"/>
                <a:cs typeface="Noto Sans JP"/>
              </a:defRPr>
            </a:pPr>
            <a:r>
              <a:rPr lang="ja-JP" altLang="en-US" sz="976" b="1" dirty="0">
                <a:solidFill>
                  <a:schemeClr val="accent3"/>
                </a:solidFill>
                <a:latin typeface="Meiryo UI" panose="020B0604030504040204" pitchFamily="50" charset="-128"/>
                <a:ea typeface="Meiryo UI" panose="020B0604030504040204" pitchFamily="50" charset="-128"/>
                <a:cs typeface="Noto Sans JP Thin"/>
              </a:rPr>
              <a:t>解決策の独自性や優位性が説明されていますか？</a:t>
            </a:r>
          </a:p>
        </p:txBody>
      </p:sp>
      <p:sp>
        <p:nvSpPr>
          <p:cNvPr id="6" name="テキスト ボックス 5">
            <a:extLst>
              <a:ext uri="{FF2B5EF4-FFF2-40B4-BE49-F238E27FC236}">
                <a16:creationId xmlns:a16="http://schemas.microsoft.com/office/drawing/2014/main" id="{D7B1B3C2-2177-EFA2-EBED-A6CE6E6831F0}"/>
              </a:ext>
            </a:extLst>
          </p:cNvPr>
          <p:cNvSpPr txBox="1"/>
          <p:nvPr/>
        </p:nvSpPr>
        <p:spPr>
          <a:xfrm>
            <a:off x="370178" y="947088"/>
            <a:ext cx="1753897" cy="307777"/>
          </a:xfrm>
          <a:prstGeom prst="rect">
            <a:avLst/>
          </a:prstGeom>
          <a:noFill/>
        </p:spPr>
        <p:txBody>
          <a:bodyPr wrap="square">
            <a:spAutoFit/>
          </a:bodyPr>
          <a:lstStyle/>
          <a:p>
            <a:r>
              <a:rPr lang="ja-JP" altLang="en-US" sz="1400" b="1" u="sng" spc="16" dirty="0">
                <a:solidFill>
                  <a:schemeClr val="accent3"/>
                </a:solidFill>
                <a:latin typeface="Meiryo UI" panose="020B0604030504040204" pitchFamily="50" charset="-128"/>
                <a:ea typeface="Meiryo UI" panose="020B0604030504040204" pitchFamily="50" charset="-128"/>
              </a:rPr>
              <a:t>解決策</a:t>
            </a:r>
            <a:endParaRPr lang="ja-JP" altLang="en-US" sz="1400" b="1" u="sng" dirty="0">
              <a:solidFill>
                <a:schemeClr val="accent3"/>
              </a:solidFill>
            </a:endParaRPr>
          </a:p>
        </p:txBody>
      </p:sp>
      <p:sp>
        <p:nvSpPr>
          <p:cNvPr id="7" name="テキスト ボックス 6">
            <a:extLst>
              <a:ext uri="{FF2B5EF4-FFF2-40B4-BE49-F238E27FC236}">
                <a16:creationId xmlns:a16="http://schemas.microsoft.com/office/drawing/2014/main" id="{1437D4E0-ABB3-6D9D-7A98-C2B878C139F8}"/>
              </a:ext>
            </a:extLst>
          </p:cNvPr>
          <p:cNvSpPr txBox="1"/>
          <p:nvPr/>
        </p:nvSpPr>
        <p:spPr>
          <a:xfrm>
            <a:off x="2195512" y="898024"/>
            <a:ext cx="7038975" cy="602729"/>
          </a:xfrm>
          <a:prstGeom prst="rect">
            <a:avLst/>
          </a:prstGeom>
          <a:noFill/>
        </p:spPr>
        <p:txBody>
          <a:bodyPr wrap="square">
            <a:spAutoFit/>
          </a:bodyPr>
          <a:lstStyle/>
          <a:p>
            <a:pPr marL="139440" marR="4132">
              <a:lnSpc>
                <a:spcPct val="128099"/>
              </a:lnSpc>
              <a:defRPr>
                <a:latin typeface="Noto Sans JP"/>
                <a:ea typeface="Noto Sans JP"/>
                <a:cs typeface="Noto Sans JP"/>
              </a:defRPr>
            </a:pPr>
            <a:r>
              <a:rPr lang="ja-JP" altLang="en-US" sz="900" spc="-20" dirty="0">
                <a:solidFill>
                  <a:schemeClr val="accent3"/>
                </a:solidFill>
                <a:latin typeface="Meiryo UI" panose="020B0604030504040204" pitchFamily="50" charset="-128"/>
                <a:ea typeface="Meiryo UI" panose="020B0604030504040204" pitchFamily="50" charset="-128"/>
                <a:cs typeface="Noto Sans JP"/>
              </a:rPr>
              <a:t>ここに顧客課題に対するあなたのビジネスの具体的な解決策を記述してください。</a:t>
            </a:r>
          </a:p>
          <a:p>
            <a:pPr marL="139440" marR="4132">
              <a:lnSpc>
                <a:spcPct val="128099"/>
              </a:lnSpc>
              <a:defRPr>
                <a:latin typeface="Noto Sans JP"/>
                <a:ea typeface="Noto Sans JP"/>
                <a:cs typeface="Noto Sans JP"/>
              </a:defRPr>
            </a:pPr>
            <a:r>
              <a:rPr lang="ja-JP" altLang="en-US" sz="900" spc="-20" dirty="0">
                <a:solidFill>
                  <a:schemeClr val="accent3"/>
                </a:solidFill>
                <a:latin typeface="Meiryo UI" panose="020B0604030504040204" pitchFamily="50" charset="-128"/>
                <a:ea typeface="Meiryo UI" panose="020B0604030504040204" pitchFamily="50" charset="-128"/>
                <a:cs typeface="Noto Sans JP"/>
              </a:rPr>
              <a:t>どのような製品</a:t>
            </a:r>
            <a:r>
              <a:rPr lang="en-US" altLang="ja-JP" sz="900" spc="-20" dirty="0">
                <a:solidFill>
                  <a:schemeClr val="accent3"/>
                </a:solidFill>
                <a:latin typeface="Meiryo UI" panose="020B0604030504040204" pitchFamily="50" charset="-128"/>
                <a:ea typeface="Meiryo UI" panose="020B0604030504040204" pitchFamily="50" charset="-128"/>
                <a:cs typeface="Noto Sans JP"/>
              </a:rPr>
              <a:t>‧</a:t>
            </a:r>
            <a:r>
              <a:rPr lang="ja-JP" altLang="en-US" sz="900" spc="-20" dirty="0">
                <a:solidFill>
                  <a:schemeClr val="accent3"/>
                </a:solidFill>
                <a:latin typeface="Meiryo UI" panose="020B0604030504040204" pitchFamily="50" charset="-128"/>
                <a:ea typeface="Meiryo UI" panose="020B0604030504040204" pitchFamily="50" charset="-128"/>
                <a:cs typeface="Noto Sans JP"/>
              </a:rPr>
              <a:t>サービスを提供し、どのように課題を解決するのか、その独自性や優位性についても触れましょう。</a:t>
            </a:r>
            <a:endParaRPr lang="en-US" altLang="ja-JP" sz="900" spc="-20" dirty="0">
              <a:solidFill>
                <a:schemeClr val="accent3"/>
              </a:solidFill>
              <a:latin typeface="Meiryo UI" panose="020B0604030504040204" pitchFamily="50" charset="-128"/>
              <a:ea typeface="Meiryo UI" panose="020B0604030504040204" pitchFamily="50" charset="-128"/>
              <a:cs typeface="Noto Sans JP"/>
            </a:endParaRPr>
          </a:p>
          <a:p>
            <a:pPr marL="139440" marR="4132">
              <a:lnSpc>
                <a:spcPct val="128099"/>
              </a:lnSpc>
              <a:defRPr>
                <a:latin typeface="Noto Sans JP"/>
                <a:ea typeface="Noto Sans JP"/>
                <a:cs typeface="Noto Sans JP"/>
              </a:defRPr>
            </a:pPr>
            <a:r>
              <a:rPr lang="ja-JP" altLang="en-US" sz="900" spc="-20" dirty="0">
                <a:solidFill>
                  <a:schemeClr val="accent3"/>
                </a:solidFill>
                <a:latin typeface="Meiryo UI" panose="020B0604030504040204" pitchFamily="50" charset="-128"/>
                <a:ea typeface="Meiryo UI" panose="020B0604030504040204" pitchFamily="50" charset="-128"/>
                <a:cs typeface="Noto Sans JP"/>
              </a:rPr>
              <a:t>この事業がもたらす社会的・経済的な効果を記載してください。地域活性化・雇用創出・環境改善など、定量・定性の両面で説明してください。</a:t>
            </a:r>
            <a:endParaRPr lang="en-US" altLang="ja-JP" sz="900" spc="-20" dirty="0">
              <a:solidFill>
                <a:schemeClr val="accent3"/>
              </a:solidFill>
              <a:latin typeface="Meiryo UI" panose="020B0604030504040204" pitchFamily="50" charset="-128"/>
              <a:ea typeface="Meiryo UI" panose="020B0604030504040204" pitchFamily="50" charset="-128"/>
              <a:cs typeface="Noto Sans JP"/>
            </a:endParaRPr>
          </a:p>
        </p:txBody>
      </p:sp>
    </p:spTree>
    <p:extLst>
      <p:ext uri="{BB962C8B-B14F-4D97-AF65-F5344CB8AC3E}">
        <p14:creationId xmlns:p14="http://schemas.microsoft.com/office/powerpoint/2010/main" val="37091646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58564A-1467-1805-60DF-41295B0B7962}"/>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id="{5313D2A9-81ED-3891-1CE5-B2E3A01BA312}"/>
              </a:ext>
            </a:extLst>
          </p:cNvPr>
          <p:cNvSpPr/>
          <p:nvPr/>
        </p:nvSpPr>
        <p:spPr>
          <a:xfrm>
            <a:off x="381000" y="546978"/>
            <a:ext cx="5402849" cy="7747"/>
          </a:xfrm>
          <a:custGeom>
            <a:avLst/>
            <a:gdLst/>
            <a:ahLst/>
            <a:cxnLst/>
            <a:rect l="l" t="t" r="r" b="b"/>
            <a:pathLst>
              <a:path w="6642734" h="9525">
                <a:moveTo>
                  <a:pt x="6642372" y="9355"/>
                </a:moveTo>
                <a:lnTo>
                  <a:pt x="0" y="9355"/>
                </a:lnTo>
                <a:lnTo>
                  <a:pt x="0" y="0"/>
                </a:lnTo>
                <a:lnTo>
                  <a:pt x="6642372" y="0"/>
                </a:lnTo>
                <a:lnTo>
                  <a:pt x="6642372" y="9355"/>
                </a:lnTo>
                <a:close/>
              </a:path>
            </a:pathLst>
          </a:custGeom>
          <a:solidFill>
            <a:srgbClr val="A78F6F"/>
          </a:solidFill>
          <a:ln w="28575">
            <a:solidFill>
              <a:schemeClr val="accent3"/>
            </a:solidFill>
          </a:ln>
        </p:spPr>
        <p:txBody>
          <a:bodyPr wrap="square" lIns="0" tIns="0" rIns="0" bIns="0" rtlCol="0"/>
          <a:lstStyle/>
          <a:p>
            <a:pPr>
              <a:defRPr>
                <a:latin typeface="Noto Sans JP"/>
                <a:ea typeface="Noto Sans JP"/>
                <a:cs typeface="Noto Sans JP"/>
              </a:defRPr>
            </a:pPr>
            <a:endParaRPr sz="1464"/>
          </a:p>
        </p:txBody>
      </p:sp>
      <p:grpSp>
        <p:nvGrpSpPr>
          <p:cNvPr id="13" name="object 13">
            <a:extLst>
              <a:ext uri="{FF2B5EF4-FFF2-40B4-BE49-F238E27FC236}">
                <a16:creationId xmlns:a16="http://schemas.microsoft.com/office/drawing/2014/main" id="{F4C6EE12-7746-3A3A-1519-75AB8416A763}"/>
              </a:ext>
            </a:extLst>
          </p:cNvPr>
          <p:cNvGrpSpPr/>
          <p:nvPr/>
        </p:nvGrpSpPr>
        <p:grpSpPr>
          <a:xfrm>
            <a:off x="371475" y="1296564"/>
            <a:ext cx="9163050" cy="5161386"/>
            <a:chOff x="1577887" y="2947930"/>
            <a:chExt cx="5126990" cy="3060700"/>
          </a:xfrm>
          <a:solidFill>
            <a:schemeClr val="bg1"/>
          </a:solidFill>
        </p:grpSpPr>
        <p:sp>
          <p:nvSpPr>
            <p:cNvPr id="14" name="object 14">
              <a:extLst>
                <a:ext uri="{FF2B5EF4-FFF2-40B4-BE49-F238E27FC236}">
                  <a16:creationId xmlns:a16="http://schemas.microsoft.com/office/drawing/2014/main" id="{B5C32C26-F641-1090-138F-35793221226C}"/>
                </a:ext>
              </a:extLst>
            </p:cNvPr>
            <p:cNvSpPr/>
            <p:nvPr/>
          </p:nvSpPr>
          <p:spPr>
            <a:xfrm>
              <a:off x="1582808" y="2952851"/>
              <a:ext cx="5117465" cy="3050540"/>
            </a:xfrm>
            <a:custGeom>
              <a:avLst/>
              <a:gdLst/>
              <a:ahLst/>
              <a:cxnLst/>
              <a:rect l="l" t="t" r="r" b="b"/>
              <a:pathLst>
                <a:path w="5117465" h="3050540">
                  <a:moveTo>
                    <a:pt x="5043476" y="3050537"/>
                  </a:moveTo>
                  <a:lnTo>
                    <a:pt x="73554" y="3050537"/>
                  </a:lnTo>
                  <a:lnTo>
                    <a:pt x="68435" y="3050033"/>
                  </a:lnTo>
                  <a:lnTo>
                    <a:pt x="30689" y="3034398"/>
                  </a:lnTo>
                  <a:lnTo>
                    <a:pt x="4014" y="2997164"/>
                  </a:lnTo>
                  <a:lnTo>
                    <a:pt x="0" y="2976983"/>
                  </a:lnTo>
                  <a:lnTo>
                    <a:pt x="0" y="73554"/>
                  </a:lnTo>
                  <a:lnTo>
                    <a:pt x="16138" y="30689"/>
                  </a:lnTo>
                  <a:lnTo>
                    <a:pt x="53372" y="4014"/>
                  </a:lnTo>
                  <a:lnTo>
                    <a:pt x="73554" y="0"/>
                  </a:lnTo>
                  <a:lnTo>
                    <a:pt x="78723" y="0"/>
                  </a:lnTo>
                  <a:lnTo>
                    <a:pt x="5043476" y="0"/>
                  </a:lnTo>
                  <a:lnTo>
                    <a:pt x="5086341" y="16138"/>
                  </a:lnTo>
                  <a:lnTo>
                    <a:pt x="5113016" y="53372"/>
                  </a:lnTo>
                  <a:lnTo>
                    <a:pt x="5117030" y="73554"/>
                  </a:lnTo>
                  <a:lnTo>
                    <a:pt x="5117030" y="2976983"/>
                  </a:lnTo>
                  <a:lnTo>
                    <a:pt x="5100891" y="3019848"/>
                  </a:lnTo>
                  <a:lnTo>
                    <a:pt x="5063657" y="3046522"/>
                  </a:lnTo>
                  <a:lnTo>
                    <a:pt x="5048595" y="3050033"/>
                  </a:lnTo>
                  <a:lnTo>
                    <a:pt x="5043476" y="3050537"/>
                  </a:lnTo>
                  <a:close/>
                </a:path>
              </a:pathLst>
            </a:custGeom>
            <a:grpFill/>
          </p:spPr>
          <p:txBody>
            <a:bodyPr wrap="square" lIns="0" tIns="0" rIns="0" bIns="0" rtlCol="0"/>
            <a:lstStyle/>
            <a:p>
              <a:pPr>
                <a:defRPr>
                  <a:latin typeface="Noto Sans JP"/>
                  <a:ea typeface="Noto Sans JP"/>
                  <a:cs typeface="Noto Sans JP"/>
                </a:defRPr>
              </a:pPr>
              <a:endParaRPr sz="1464"/>
            </a:p>
          </p:txBody>
        </p:sp>
        <p:sp>
          <p:nvSpPr>
            <p:cNvPr id="15" name="object 15">
              <a:extLst>
                <a:ext uri="{FF2B5EF4-FFF2-40B4-BE49-F238E27FC236}">
                  <a16:creationId xmlns:a16="http://schemas.microsoft.com/office/drawing/2014/main" id="{5E0689DA-1257-8FE4-B7D6-87544A60A3C9}"/>
                </a:ext>
              </a:extLst>
            </p:cNvPr>
            <p:cNvSpPr/>
            <p:nvPr/>
          </p:nvSpPr>
          <p:spPr>
            <a:xfrm>
              <a:off x="1582808" y="2952851"/>
              <a:ext cx="5117465" cy="3050540"/>
            </a:xfrm>
            <a:custGeom>
              <a:avLst/>
              <a:gdLst/>
              <a:ahLst/>
              <a:cxnLst/>
              <a:rect l="l" t="t" r="r" b="b"/>
              <a:pathLst>
                <a:path w="5117465" h="3050540">
                  <a:moveTo>
                    <a:pt x="78723" y="0"/>
                  </a:moveTo>
                  <a:lnTo>
                    <a:pt x="5038307" y="0"/>
                  </a:lnTo>
                  <a:lnTo>
                    <a:pt x="5043476" y="0"/>
                  </a:lnTo>
                  <a:lnTo>
                    <a:pt x="5048595" y="504"/>
                  </a:lnTo>
                  <a:lnTo>
                    <a:pt x="5053665" y="1512"/>
                  </a:lnTo>
                  <a:lnTo>
                    <a:pt x="5058735" y="2520"/>
                  </a:lnTo>
                  <a:lnTo>
                    <a:pt x="5063657" y="4014"/>
                  </a:lnTo>
                  <a:lnTo>
                    <a:pt x="5068432" y="5992"/>
                  </a:lnTo>
                  <a:lnTo>
                    <a:pt x="5073208" y="7970"/>
                  </a:lnTo>
                  <a:lnTo>
                    <a:pt x="5077745" y="10395"/>
                  </a:lnTo>
                  <a:lnTo>
                    <a:pt x="5082042" y="13267"/>
                  </a:lnTo>
                  <a:lnTo>
                    <a:pt x="5086341" y="16138"/>
                  </a:lnTo>
                  <a:lnTo>
                    <a:pt x="5090318" y="19402"/>
                  </a:lnTo>
                  <a:lnTo>
                    <a:pt x="5093973" y="23057"/>
                  </a:lnTo>
                  <a:lnTo>
                    <a:pt x="5097628" y="26712"/>
                  </a:lnTo>
                  <a:lnTo>
                    <a:pt x="5100891" y="30689"/>
                  </a:lnTo>
                  <a:lnTo>
                    <a:pt x="5103763" y="34986"/>
                  </a:lnTo>
                  <a:lnTo>
                    <a:pt x="5106634" y="39284"/>
                  </a:lnTo>
                  <a:lnTo>
                    <a:pt x="5109060" y="43821"/>
                  </a:lnTo>
                  <a:lnTo>
                    <a:pt x="5111037" y="48597"/>
                  </a:lnTo>
                  <a:lnTo>
                    <a:pt x="5113016" y="53372"/>
                  </a:lnTo>
                  <a:lnTo>
                    <a:pt x="5114510" y="58295"/>
                  </a:lnTo>
                  <a:lnTo>
                    <a:pt x="5115518" y="63365"/>
                  </a:lnTo>
                  <a:lnTo>
                    <a:pt x="5116526" y="68435"/>
                  </a:lnTo>
                  <a:lnTo>
                    <a:pt x="5117030" y="73554"/>
                  </a:lnTo>
                  <a:lnTo>
                    <a:pt x="5117030" y="78723"/>
                  </a:lnTo>
                  <a:lnTo>
                    <a:pt x="5117030" y="2971814"/>
                  </a:lnTo>
                  <a:lnTo>
                    <a:pt x="5117030" y="2976983"/>
                  </a:lnTo>
                  <a:lnTo>
                    <a:pt x="5116526" y="2982102"/>
                  </a:lnTo>
                  <a:lnTo>
                    <a:pt x="5115518" y="2987171"/>
                  </a:lnTo>
                  <a:lnTo>
                    <a:pt x="5114510" y="2992241"/>
                  </a:lnTo>
                  <a:lnTo>
                    <a:pt x="5113016" y="2997164"/>
                  </a:lnTo>
                  <a:lnTo>
                    <a:pt x="5111037" y="3001939"/>
                  </a:lnTo>
                  <a:lnTo>
                    <a:pt x="5109060" y="3006715"/>
                  </a:lnTo>
                  <a:lnTo>
                    <a:pt x="5082042" y="3037269"/>
                  </a:lnTo>
                  <a:lnTo>
                    <a:pt x="5077745" y="3040141"/>
                  </a:lnTo>
                  <a:lnTo>
                    <a:pt x="5073208" y="3042566"/>
                  </a:lnTo>
                  <a:lnTo>
                    <a:pt x="5068432" y="3044544"/>
                  </a:lnTo>
                  <a:lnTo>
                    <a:pt x="5063657" y="3046522"/>
                  </a:lnTo>
                  <a:lnTo>
                    <a:pt x="5038307" y="3050537"/>
                  </a:lnTo>
                  <a:lnTo>
                    <a:pt x="78723" y="3050537"/>
                  </a:lnTo>
                  <a:lnTo>
                    <a:pt x="39284" y="3040141"/>
                  </a:lnTo>
                  <a:lnTo>
                    <a:pt x="34987" y="3037269"/>
                  </a:lnTo>
                  <a:lnTo>
                    <a:pt x="30689" y="3034398"/>
                  </a:lnTo>
                  <a:lnTo>
                    <a:pt x="13267" y="3015550"/>
                  </a:lnTo>
                  <a:lnTo>
                    <a:pt x="10395" y="3011252"/>
                  </a:lnTo>
                  <a:lnTo>
                    <a:pt x="7970" y="3006715"/>
                  </a:lnTo>
                  <a:lnTo>
                    <a:pt x="5992" y="3001939"/>
                  </a:lnTo>
                  <a:lnTo>
                    <a:pt x="4014" y="2997164"/>
                  </a:lnTo>
                  <a:lnTo>
                    <a:pt x="2521" y="2992241"/>
                  </a:lnTo>
                  <a:lnTo>
                    <a:pt x="1512" y="2987171"/>
                  </a:lnTo>
                  <a:lnTo>
                    <a:pt x="504" y="2982102"/>
                  </a:lnTo>
                  <a:lnTo>
                    <a:pt x="0" y="2976983"/>
                  </a:lnTo>
                  <a:lnTo>
                    <a:pt x="0" y="2971814"/>
                  </a:lnTo>
                  <a:lnTo>
                    <a:pt x="0" y="78723"/>
                  </a:lnTo>
                  <a:lnTo>
                    <a:pt x="0" y="73554"/>
                  </a:lnTo>
                  <a:lnTo>
                    <a:pt x="504" y="68435"/>
                  </a:lnTo>
                  <a:lnTo>
                    <a:pt x="1512" y="63365"/>
                  </a:lnTo>
                  <a:lnTo>
                    <a:pt x="2521" y="58295"/>
                  </a:lnTo>
                  <a:lnTo>
                    <a:pt x="4014" y="53372"/>
                  </a:lnTo>
                  <a:lnTo>
                    <a:pt x="5992" y="48597"/>
                  </a:lnTo>
                  <a:lnTo>
                    <a:pt x="7970" y="43821"/>
                  </a:lnTo>
                  <a:lnTo>
                    <a:pt x="23057" y="23057"/>
                  </a:lnTo>
                  <a:lnTo>
                    <a:pt x="26712" y="19402"/>
                  </a:lnTo>
                  <a:lnTo>
                    <a:pt x="48597" y="5992"/>
                  </a:lnTo>
                  <a:lnTo>
                    <a:pt x="53372" y="4014"/>
                  </a:lnTo>
                  <a:lnTo>
                    <a:pt x="58295" y="2520"/>
                  </a:lnTo>
                  <a:lnTo>
                    <a:pt x="63365" y="1512"/>
                  </a:lnTo>
                  <a:lnTo>
                    <a:pt x="68435" y="504"/>
                  </a:lnTo>
                  <a:lnTo>
                    <a:pt x="73554" y="0"/>
                  </a:lnTo>
                  <a:lnTo>
                    <a:pt x="78723" y="0"/>
                  </a:lnTo>
                  <a:close/>
                </a:path>
              </a:pathLst>
            </a:custGeom>
            <a:grpFill/>
            <a:ln w="9840">
              <a:solidFill>
                <a:schemeClr val="accent3"/>
              </a:solidFill>
            </a:ln>
          </p:spPr>
          <p:txBody>
            <a:bodyPr wrap="square" lIns="0" tIns="0" rIns="0" bIns="0" rtlCol="0"/>
            <a:lstStyle/>
            <a:p>
              <a:pPr>
                <a:defRPr>
                  <a:latin typeface="Noto Sans JP"/>
                  <a:ea typeface="Noto Sans JP"/>
                  <a:cs typeface="Noto Sans JP"/>
                </a:defRPr>
              </a:pPr>
              <a:endParaRPr sz="1464"/>
            </a:p>
          </p:txBody>
        </p:sp>
      </p:grpSp>
      <p:sp>
        <p:nvSpPr>
          <p:cNvPr id="17" name="object 17">
            <a:extLst>
              <a:ext uri="{FF2B5EF4-FFF2-40B4-BE49-F238E27FC236}">
                <a16:creationId xmlns:a16="http://schemas.microsoft.com/office/drawing/2014/main" id="{32973221-6D18-C9C2-5A10-E1D5BBC2363E}"/>
              </a:ext>
            </a:extLst>
          </p:cNvPr>
          <p:cNvSpPr txBox="1"/>
          <p:nvPr/>
        </p:nvSpPr>
        <p:spPr>
          <a:xfrm>
            <a:off x="381000" y="758303"/>
            <a:ext cx="5865968" cy="334682"/>
          </a:xfrm>
          <a:prstGeom prst="rect">
            <a:avLst/>
          </a:prstGeom>
        </p:spPr>
        <p:txBody>
          <a:bodyPr vert="horz" wrap="square" lIns="0" tIns="13945" rIns="0" bIns="0" rtlCol="0">
            <a:spAutoFit/>
          </a:bodyPr>
          <a:lstStyle/>
          <a:p>
            <a:pPr marL="10329">
              <a:spcBef>
                <a:spcPts val="110"/>
              </a:spcBef>
              <a:defRPr>
                <a:latin typeface="Noto Sans JP"/>
                <a:ea typeface="Noto Sans JP"/>
                <a:cs typeface="Noto Sans JP"/>
              </a:defRPr>
            </a:pPr>
            <a:r>
              <a:rPr lang="ja-JP" altLang="en-US" sz="1000" spc="-8" dirty="0">
                <a:solidFill>
                  <a:schemeClr val="accent3"/>
                </a:solidFill>
                <a:latin typeface="Meiryo UI" panose="020B0604030504040204" pitchFamily="50" charset="-128"/>
                <a:ea typeface="Meiryo UI" panose="020B0604030504040204" pitchFamily="50" charset="-128"/>
                <a:cs typeface="Noto Sans JP"/>
              </a:rPr>
              <a:t>想定している顧客層や市場の特徴を記載してください。</a:t>
            </a:r>
            <a:endParaRPr lang="en-US" altLang="ja-JP" sz="1000" spc="-8" dirty="0">
              <a:solidFill>
                <a:schemeClr val="accent3"/>
              </a:solidFill>
              <a:latin typeface="Meiryo UI" panose="020B0604030504040204" pitchFamily="50" charset="-128"/>
              <a:ea typeface="Meiryo UI" panose="020B0604030504040204" pitchFamily="50" charset="-128"/>
              <a:cs typeface="Noto Sans JP"/>
            </a:endParaRPr>
          </a:p>
          <a:p>
            <a:pPr marL="10329">
              <a:spcBef>
                <a:spcPts val="110"/>
              </a:spcBef>
              <a:defRPr>
                <a:latin typeface="Noto Sans JP"/>
                <a:ea typeface="Noto Sans JP"/>
                <a:cs typeface="Noto Sans JP"/>
              </a:defRPr>
            </a:pPr>
            <a:r>
              <a:rPr lang="ja-JP" altLang="en-US" sz="1000" spc="-8" dirty="0">
                <a:solidFill>
                  <a:schemeClr val="accent3"/>
                </a:solidFill>
                <a:latin typeface="Meiryo UI" panose="020B0604030504040204" pitchFamily="50" charset="-128"/>
                <a:ea typeface="Meiryo UI" panose="020B0604030504040204" pitchFamily="50" charset="-128"/>
                <a:cs typeface="Noto Sans JP"/>
              </a:rPr>
              <a:t>市場規模・ターゲット層・利用シーンなど、ビジネスの展開可能性を示す情報を含めてください。</a:t>
            </a:r>
          </a:p>
        </p:txBody>
      </p:sp>
      <p:sp>
        <p:nvSpPr>
          <p:cNvPr id="2" name="テキスト ボックス 1">
            <a:extLst>
              <a:ext uri="{FF2B5EF4-FFF2-40B4-BE49-F238E27FC236}">
                <a16:creationId xmlns:a16="http://schemas.microsoft.com/office/drawing/2014/main" id="{D78612BB-38A5-9D55-67C7-9996B796718C}"/>
              </a:ext>
            </a:extLst>
          </p:cNvPr>
          <p:cNvSpPr txBox="1"/>
          <p:nvPr/>
        </p:nvSpPr>
        <p:spPr>
          <a:xfrm>
            <a:off x="381000" y="154615"/>
            <a:ext cx="5334000" cy="400110"/>
          </a:xfrm>
          <a:prstGeom prst="rect">
            <a:avLst/>
          </a:prstGeom>
          <a:noFill/>
        </p:spPr>
        <p:txBody>
          <a:bodyPr wrap="square" rtlCol="0">
            <a:spAutoFit/>
          </a:bodyPr>
          <a:lstStyle/>
          <a:p>
            <a:r>
              <a:rPr kumimoji="1" lang="ja-JP" altLang="en-US" sz="2000" b="1" i="0" u="none" strike="noStrike" kern="1200" cap="none" spc="-8" normalizeH="0" baseline="0" noProof="0" dirty="0">
                <a:ln>
                  <a:noFill/>
                </a:ln>
                <a:solidFill>
                  <a:schemeClr val="accent3"/>
                </a:solidFill>
                <a:effectLst/>
                <a:uLnTx/>
                <a:uFillTx/>
                <a:latin typeface="Meiryo UI" panose="020B0604030504040204" pitchFamily="50" charset="-128"/>
                <a:ea typeface="Meiryo UI" panose="020B0604030504040204" pitchFamily="50" charset="-128"/>
                <a:cs typeface="Noto Sans JP"/>
              </a:rPr>
              <a:t>市場分析・顧客分析</a:t>
            </a:r>
            <a:endParaRPr kumimoji="1" lang="ja-JP" altLang="en-US" sz="2000" dirty="0">
              <a:solidFill>
                <a:schemeClr val="accent3"/>
              </a:solidFill>
            </a:endParaRPr>
          </a:p>
        </p:txBody>
      </p:sp>
      <p:sp>
        <p:nvSpPr>
          <p:cNvPr id="4" name="テキスト ボックス 3">
            <a:extLst>
              <a:ext uri="{FF2B5EF4-FFF2-40B4-BE49-F238E27FC236}">
                <a16:creationId xmlns:a16="http://schemas.microsoft.com/office/drawing/2014/main" id="{5D3FEFC4-7C2C-4A17-5874-E5598B99118B}"/>
              </a:ext>
            </a:extLst>
          </p:cNvPr>
          <p:cNvSpPr txBox="1"/>
          <p:nvPr/>
        </p:nvSpPr>
        <p:spPr>
          <a:xfrm>
            <a:off x="6168555" y="154615"/>
            <a:ext cx="3356445" cy="1055930"/>
          </a:xfrm>
          <a:prstGeom prst="rect">
            <a:avLst/>
          </a:prstGeom>
          <a:solidFill>
            <a:schemeClr val="accent6">
              <a:lumMod val="20000"/>
              <a:lumOff val="80000"/>
            </a:schemeClr>
          </a:solidFill>
        </p:spPr>
        <p:txBody>
          <a:bodyPr wrap="square">
            <a:spAutoFit/>
          </a:bodyPr>
          <a:lstStyle/>
          <a:p>
            <a:pPr marL="10329" marR="4132" algn="just">
              <a:lnSpc>
                <a:spcPct val="128099"/>
              </a:lnSpc>
              <a:spcBef>
                <a:spcPts val="77"/>
              </a:spcBef>
              <a:defRPr>
                <a:latin typeface="Noto Sans JP"/>
                <a:ea typeface="Noto Sans JP"/>
                <a:cs typeface="Noto Sans JP"/>
              </a:defRPr>
            </a:pPr>
            <a:r>
              <a:rPr lang="ja-JP" altLang="en-US" sz="976" b="1" dirty="0">
                <a:solidFill>
                  <a:schemeClr val="accent3"/>
                </a:solidFill>
                <a:latin typeface="Meiryo UI" panose="020B0604030504040204" pitchFamily="50" charset="-128"/>
                <a:ea typeface="Meiryo UI" panose="020B0604030504040204" pitchFamily="50" charset="-128"/>
                <a:cs typeface="Noto Sans JP Thin"/>
              </a:rPr>
              <a:t>チェックポイント</a:t>
            </a:r>
            <a:endParaRPr lang="en-US" altLang="ja-JP" sz="976" b="1" dirty="0">
              <a:solidFill>
                <a:schemeClr val="accent3"/>
              </a:solidFill>
              <a:latin typeface="Meiryo UI" panose="020B0604030504040204" pitchFamily="50" charset="-128"/>
              <a:ea typeface="Meiryo UI" panose="020B0604030504040204" pitchFamily="50" charset="-128"/>
              <a:cs typeface="Noto Sans JP Thin"/>
            </a:endParaRPr>
          </a:p>
          <a:p>
            <a:pPr marL="242729" marR="4132" indent="-232400" algn="just">
              <a:lnSpc>
                <a:spcPct val="128099"/>
              </a:lnSpc>
              <a:spcBef>
                <a:spcPts val="77"/>
              </a:spcBef>
              <a:buFont typeface="Arial" panose="020B0604020202020204" pitchFamily="34" charset="0"/>
              <a:buChar char="•"/>
              <a:defRPr>
                <a:latin typeface="Noto Sans JP"/>
                <a:ea typeface="Noto Sans JP"/>
                <a:cs typeface="Noto Sans JP"/>
              </a:defRPr>
            </a:pPr>
            <a:r>
              <a:rPr lang="ja-JP" altLang="en-US" sz="976" b="1" dirty="0">
                <a:solidFill>
                  <a:schemeClr val="accent3"/>
                </a:solidFill>
                <a:latin typeface="Meiryo UI" panose="020B0604030504040204" pitchFamily="50" charset="-128"/>
                <a:ea typeface="Meiryo UI" panose="020B0604030504040204" pitchFamily="50" charset="-128"/>
                <a:cs typeface="Noto Sans JP Thin"/>
              </a:rPr>
              <a:t>顧客がセグメントされており、誰に何を売るか明確化されていること</a:t>
            </a:r>
            <a:endParaRPr lang="en-US" altLang="ja-JP" sz="976" b="1" dirty="0">
              <a:solidFill>
                <a:schemeClr val="accent3"/>
              </a:solidFill>
              <a:latin typeface="Meiryo UI" panose="020B0604030504040204" pitchFamily="50" charset="-128"/>
              <a:ea typeface="Meiryo UI" panose="020B0604030504040204" pitchFamily="50" charset="-128"/>
              <a:cs typeface="Noto Sans JP Thin"/>
            </a:endParaRPr>
          </a:p>
          <a:p>
            <a:pPr marL="242729" marR="4132" indent="-232400" algn="just">
              <a:lnSpc>
                <a:spcPct val="128099"/>
              </a:lnSpc>
              <a:spcBef>
                <a:spcPts val="77"/>
              </a:spcBef>
              <a:buFont typeface="Arial" panose="020B0604020202020204" pitchFamily="34" charset="0"/>
              <a:buChar char="•"/>
              <a:defRPr>
                <a:latin typeface="Noto Sans JP"/>
                <a:ea typeface="Noto Sans JP"/>
                <a:cs typeface="Noto Sans JP"/>
              </a:defRPr>
            </a:pPr>
            <a:r>
              <a:rPr lang="ja-JP" altLang="en-US" sz="976" b="1" dirty="0">
                <a:solidFill>
                  <a:schemeClr val="accent3"/>
                </a:solidFill>
                <a:latin typeface="Meiryo UI" panose="020B0604030504040204" pitchFamily="50" charset="-128"/>
                <a:ea typeface="Meiryo UI" panose="020B0604030504040204" pitchFamily="50" charset="-128"/>
                <a:cs typeface="Noto Sans JP Thin"/>
              </a:rPr>
              <a:t>市場規模及びリーチ可能なマーケットが定量化されていること</a:t>
            </a:r>
          </a:p>
        </p:txBody>
      </p:sp>
    </p:spTree>
    <p:extLst>
      <p:ext uri="{BB962C8B-B14F-4D97-AF65-F5344CB8AC3E}">
        <p14:creationId xmlns:p14="http://schemas.microsoft.com/office/powerpoint/2010/main" val="42493298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A6ABFC-CD1B-AF13-2568-0688CF583A41}"/>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id="{3AE4A9C7-F075-796A-5C4A-9CEDB42DF145}"/>
              </a:ext>
            </a:extLst>
          </p:cNvPr>
          <p:cNvSpPr/>
          <p:nvPr/>
        </p:nvSpPr>
        <p:spPr>
          <a:xfrm>
            <a:off x="381000" y="546978"/>
            <a:ext cx="5402849" cy="7747"/>
          </a:xfrm>
          <a:custGeom>
            <a:avLst/>
            <a:gdLst/>
            <a:ahLst/>
            <a:cxnLst/>
            <a:rect l="l" t="t" r="r" b="b"/>
            <a:pathLst>
              <a:path w="6642734" h="9525">
                <a:moveTo>
                  <a:pt x="6642372" y="9355"/>
                </a:moveTo>
                <a:lnTo>
                  <a:pt x="0" y="9355"/>
                </a:lnTo>
                <a:lnTo>
                  <a:pt x="0" y="0"/>
                </a:lnTo>
                <a:lnTo>
                  <a:pt x="6642372" y="0"/>
                </a:lnTo>
                <a:lnTo>
                  <a:pt x="6642372" y="9355"/>
                </a:lnTo>
                <a:close/>
              </a:path>
            </a:pathLst>
          </a:custGeom>
          <a:solidFill>
            <a:srgbClr val="A78F6F"/>
          </a:solidFill>
          <a:ln w="28575">
            <a:solidFill>
              <a:schemeClr val="accent3"/>
            </a:solidFill>
          </a:ln>
        </p:spPr>
        <p:txBody>
          <a:bodyPr wrap="square" lIns="0" tIns="0" rIns="0" bIns="0" rtlCol="0"/>
          <a:lstStyle/>
          <a:p>
            <a:pPr>
              <a:defRPr>
                <a:latin typeface="Noto Sans JP"/>
                <a:ea typeface="Noto Sans JP"/>
                <a:cs typeface="Noto Sans JP"/>
              </a:defRPr>
            </a:pPr>
            <a:endParaRPr sz="1464"/>
          </a:p>
        </p:txBody>
      </p:sp>
      <p:grpSp>
        <p:nvGrpSpPr>
          <p:cNvPr id="13" name="object 13">
            <a:extLst>
              <a:ext uri="{FF2B5EF4-FFF2-40B4-BE49-F238E27FC236}">
                <a16:creationId xmlns:a16="http://schemas.microsoft.com/office/drawing/2014/main" id="{70AF0BBC-9EBC-2116-6E5D-3EDD2821C4B3}"/>
              </a:ext>
            </a:extLst>
          </p:cNvPr>
          <p:cNvGrpSpPr/>
          <p:nvPr/>
        </p:nvGrpSpPr>
        <p:grpSpPr>
          <a:xfrm>
            <a:off x="371475" y="1296564"/>
            <a:ext cx="9163050" cy="5161386"/>
            <a:chOff x="1577887" y="2947930"/>
            <a:chExt cx="5126990" cy="3060700"/>
          </a:xfrm>
          <a:solidFill>
            <a:schemeClr val="bg1"/>
          </a:solidFill>
        </p:grpSpPr>
        <p:sp>
          <p:nvSpPr>
            <p:cNvPr id="14" name="object 14">
              <a:extLst>
                <a:ext uri="{FF2B5EF4-FFF2-40B4-BE49-F238E27FC236}">
                  <a16:creationId xmlns:a16="http://schemas.microsoft.com/office/drawing/2014/main" id="{F9A372F9-9807-594A-E5E6-D36AFFC380A5}"/>
                </a:ext>
              </a:extLst>
            </p:cNvPr>
            <p:cNvSpPr/>
            <p:nvPr/>
          </p:nvSpPr>
          <p:spPr>
            <a:xfrm>
              <a:off x="1582808" y="2952851"/>
              <a:ext cx="5117465" cy="3050540"/>
            </a:xfrm>
            <a:custGeom>
              <a:avLst/>
              <a:gdLst/>
              <a:ahLst/>
              <a:cxnLst/>
              <a:rect l="l" t="t" r="r" b="b"/>
              <a:pathLst>
                <a:path w="5117465" h="3050540">
                  <a:moveTo>
                    <a:pt x="5043476" y="3050537"/>
                  </a:moveTo>
                  <a:lnTo>
                    <a:pt x="73554" y="3050537"/>
                  </a:lnTo>
                  <a:lnTo>
                    <a:pt x="68435" y="3050033"/>
                  </a:lnTo>
                  <a:lnTo>
                    <a:pt x="30689" y="3034398"/>
                  </a:lnTo>
                  <a:lnTo>
                    <a:pt x="4014" y="2997164"/>
                  </a:lnTo>
                  <a:lnTo>
                    <a:pt x="0" y="2976983"/>
                  </a:lnTo>
                  <a:lnTo>
                    <a:pt x="0" y="73554"/>
                  </a:lnTo>
                  <a:lnTo>
                    <a:pt x="16138" y="30689"/>
                  </a:lnTo>
                  <a:lnTo>
                    <a:pt x="53372" y="4014"/>
                  </a:lnTo>
                  <a:lnTo>
                    <a:pt x="73554" y="0"/>
                  </a:lnTo>
                  <a:lnTo>
                    <a:pt x="78723" y="0"/>
                  </a:lnTo>
                  <a:lnTo>
                    <a:pt x="5043476" y="0"/>
                  </a:lnTo>
                  <a:lnTo>
                    <a:pt x="5086341" y="16138"/>
                  </a:lnTo>
                  <a:lnTo>
                    <a:pt x="5113016" y="53372"/>
                  </a:lnTo>
                  <a:lnTo>
                    <a:pt x="5117030" y="73554"/>
                  </a:lnTo>
                  <a:lnTo>
                    <a:pt x="5117030" y="2976983"/>
                  </a:lnTo>
                  <a:lnTo>
                    <a:pt x="5100891" y="3019848"/>
                  </a:lnTo>
                  <a:lnTo>
                    <a:pt x="5063657" y="3046522"/>
                  </a:lnTo>
                  <a:lnTo>
                    <a:pt x="5048595" y="3050033"/>
                  </a:lnTo>
                  <a:lnTo>
                    <a:pt x="5043476" y="3050537"/>
                  </a:lnTo>
                  <a:close/>
                </a:path>
              </a:pathLst>
            </a:custGeom>
            <a:grpFill/>
          </p:spPr>
          <p:txBody>
            <a:bodyPr wrap="square" lIns="0" tIns="0" rIns="0" bIns="0" rtlCol="0"/>
            <a:lstStyle/>
            <a:p>
              <a:pPr>
                <a:defRPr>
                  <a:latin typeface="Noto Sans JP"/>
                  <a:ea typeface="Noto Sans JP"/>
                  <a:cs typeface="Noto Sans JP"/>
                </a:defRPr>
              </a:pPr>
              <a:endParaRPr sz="1464"/>
            </a:p>
          </p:txBody>
        </p:sp>
        <p:sp>
          <p:nvSpPr>
            <p:cNvPr id="15" name="object 15">
              <a:extLst>
                <a:ext uri="{FF2B5EF4-FFF2-40B4-BE49-F238E27FC236}">
                  <a16:creationId xmlns:a16="http://schemas.microsoft.com/office/drawing/2014/main" id="{7CE63B68-AA55-2B8F-37F7-0712B3AE1C8F}"/>
                </a:ext>
              </a:extLst>
            </p:cNvPr>
            <p:cNvSpPr/>
            <p:nvPr/>
          </p:nvSpPr>
          <p:spPr>
            <a:xfrm>
              <a:off x="1582808" y="2952851"/>
              <a:ext cx="5117465" cy="3050540"/>
            </a:xfrm>
            <a:custGeom>
              <a:avLst/>
              <a:gdLst/>
              <a:ahLst/>
              <a:cxnLst/>
              <a:rect l="l" t="t" r="r" b="b"/>
              <a:pathLst>
                <a:path w="5117465" h="3050540">
                  <a:moveTo>
                    <a:pt x="78723" y="0"/>
                  </a:moveTo>
                  <a:lnTo>
                    <a:pt x="5038307" y="0"/>
                  </a:lnTo>
                  <a:lnTo>
                    <a:pt x="5043476" y="0"/>
                  </a:lnTo>
                  <a:lnTo>
                    <a:pt x="5048595" y="504"/>
                  </a:lnTo>
                  <a:lnTo>
                    <a:pt x="5053665" y="1512"/>
                  </a:lnTo>
                  <a:lnTo>
                    <a:pt x="5058735" y="2520"/>
                  </a:lnTo>
                  <a:lnTo>
                    <a:pt x="5063657" y="4014"/>
                  </a:lnTo>
                  <a:lnTo>
                    <a:pt x="5068432" y="5992"/>
                  </a:lnTo>
                  <a:lnTo>
                    <a:pt x="5073208" y="7970"/>
                  </a:lnTo>
                  <a:lnTo>
                    <a:pt x="5077745" y="10395"/>
                  </a:lnTo>
                  <a:lnTo>
                    <a:pt x="5082042" y="13267"/>
                  </a:lnTo>
                  <a:lnTo>
                    <a:pt x="5086341" y="16138"/>
                  </a:lnTo>
                  <a:lnTo>
                    <a:pt x="5090318" y="19402"/>
                  </a:lnTo>
                  <a:lnTo>
                    <a:pt x="5093973" y="23057"/>
                  </a:lnTo>
                  <a:lnTo>
                    <a:pt x="5097628" y="26712"/>
                  </a:lnTo>
                  <a:lnTo>
                    <a:pt x="5100891" y="30689"/>
                  </a:lnTo>
                  <a:lnTo>
                    <a:pt x="5103763" y="34986"/>
                  </a:lnTo>
                  <a:lnTo>
                    <a:pt x="5106634" y="39284"/>
                  </a:lnTo>
                  <a:lnTo>
                    <a:pt x="5109060" y="43821"/>
                  </a:lnTo>
                  <a:lnTo>
                    <a:pt x="5111037" y="48597"/>
                  </a:lnTo>
                  <a:lnTo>
                    <a:pt x="5113016" y="53372"/>
                  </a:lnTo>
                  <a:lnTo>
                    <a:pt x="5114510" y="58295"/>
                  </a:lnTo>
                  <a:lnTo>
                    <a:pt x="5115518" y="63365"/>
                  </a:lnTo>
                  <a:lnTo>
                    <a:pt x="5116526" y="68435"/>
                  </a:lnTo>
                  <a:lnTo>
                    <a:pt x="5117030" y="73554"/>
                  </a:lnTo>
                  <a:lnTo>
                    <a:pt x="5117030" y="78723"/>
                  </a:lnTo>
                  <a:lnTo>
                    <a:pt x="5117030" y="2971814"/>
                  </a:lnTo>
                  <a:lnTo>
                    <a:pt x="5117030" y="2976983"/>
                  </a:lnTo>
                  <a:lnTo>
                    <a:pt x="5116526" y="2982102"/>
                  </a:lnTo>
                  <a:lnTo>
                    <a:pt x="5115518" y="2987171"/>
                  </a:lnTo>
                  <a:lnTo>
                    <a:pt x="5114510" y="2992241"/>
                  </a:lnTo>
                  <a:lnTo>
                    <a:pt x="5113016" y="2997164"/>
                  </a:lnTo>
                  <a:lnTo>
                    <a:pt x="5111037" y="3001939"/>
                  </a:lnTo>
                  <a:lnTo>
                    <a:pt x="5109060" y="3006715"/>
                  </a:lnTo>
                  <a:lnTo>
                    <a:pt x="5082042" y="3037269"/>
                  </a:lnTo>
                  <a:lnTo>
                    <a:pt x="5077745" y="3040141"/>
                  </a:lnTo>
                  <a:lnTo>
                    <a:pt x="5073208" y="3042566"/>
                  </a:lnTo>
                  <a:lnTo>
                    <a:pt x="5068432" y="3044544"/>
                  </a:lnTo>
                  <a:lnTo>
                    <a:pt x="5063657" y="3046522"/>
                  </a:lnTo>
                  <a:lnTo>
                    <a:pt x="5038307" y="3050537"/>
                  </a:lnTo>
                  <a:lnTo>
                    <a:pt x="78723" y="3050537"/>
                  </a:lnTo>
                  <a:lnTo>
                    <a:pt x="39284" y="3040141"/>
                  </a:lnTo>
                  <a:lnTo>
                    <a:pt x="34987" y="3037269"/>
                  </a:lnTo>
                  <a:lnTo>
                    <a:pt x="30689" y="3034398"/>
                  </a:lnTo>
                  <a:lnTo>
                    <a:pt x="13267" y="3015550"/>
                  </a:lnTo>
                  <a:lnTo>
                    <a:pt x="10395" y="3011252"/>
                  </a:lnTo>
                  <a:lnTo>
                    <a:pt x="7970" y="3006715"/>
                  </a:lnTo>
                  <a:lnTo>
                    <a:pt x="5992" y="3001939"/>
                  </a:lnTo>
                  <a:lnTo>
                    <a:pt x="4014" y="2997164"/>
                  </a:lnTo>
                  <a:lnTo>
                    <a:pt x="2521" y="2992241"/>
                  </a:lnTo>
                  <a:lnTo>
                    <a:pt x="1512" y="2987171"/>
                  </a:lnTo>
                  <a:lnTo>
                    <a:pt x="504" y="2982102"/>
                  </a:lnTo>
                  <a:lnTo>
                    <a:pt x="0" y="2976983"/>
                  </a:lnTo>
                  <a:lnTo>
                    <a:pt x="0" y="2971814"/>
                  </a:lnTo>
                  <a:lnTo>
                    <a:pt x="0" y="78723"/>
                  </a:lnTo>
                  <a:lnTo>
                    <a:pt x="0" y="73554"/>
                  </a:lnTo>
                  <a:lnTo>
                    <a:pt x="504" y="68435"/>
                  </a:lnTo>
                  <a:lnTo>
                    <a:pt x="1512" y="63365"/>
                  </a:lnTo>
                  <a:lnTo>
                    <a:pt x="2521" y="58295"/>
                  </a:lnTo>
                  <a:lnTo>
                    <a:pt x="4014" y="53372"/>
                  </a:lnTo>
                  <a:lnTo>
                    <a:pt x="5992" y="48597"/>
                  </a:lnTo>
                  <a:lnTo>
                    <a:pt x="7970" y="43821"/>
                  </a:lnTo>
                  <a:lnTo>
                    <a:pt x="23057" y="23057"/>
                  </a:lnTo>
                  <a:lnTo>
                    <a:pt x="26712" y="19402"/>
                  </a:lnTo>
                  <a:lnTo>
                    <a:pt x="48597" y="5992"/>
                  </a:lnTo>
                  <a:lnTo>
                    <a:pt x="53372" y="4014"/>
                  </a:lnTo>
                  <a:lnTo>
                    <a:pt x="58295" y="2520"/>
                  </a:lnTo>
                  <a:lnTo>
                    <a:pt x="63365" y="1512"/>
                  </a:lnTo>
                  <a:lnTo>
                    <a:pt x="68435" y="504"/>
                  </a:lnTo>
                  <a:lnTo>
                    <a:pt x="73554" y="0"/>
                  </a:lnTo>
                  <a:lnTo>
                    <a:pt x="78723" y="0"/>
                  </a:lnTo>
                  <a:close/>
                </a:path>
              </a:pathLst>
            </a:custGeom>
            <a:grpFill/>
            <a:ln w="9840">
              <a:solidFill>
                <a:schemeClr val="accent3"/>
              </a:solidFill>
            </a:ln>
          </p:spPr>
          <p:txBody>
            <a:bodyPr wrap="square" lIns="0" tIns="0" rIns="0" bIns="0" rtlCol="0"/>
            <a:lstStyle/>
            <a:p>
              <a:pPr>
                <a:defRPr>
                  <a:latin typeface="Noto Sans JP"/>
                  <a:ea typeface="Noto Sans JP"/>
                  <a:cs typeface="Noto Sans JP"/>
                </a:defRPr>
              </a:pPr>
              <a:endParaRPr sz="1464"/>
            </a:p>
          </p:txBody>
        </p:sp>
      </p:grpSp>
      <p:sp>
        <p:nvSpPr>
          <p:cNvPr id="2" name="テキスト ボックス 1">
            <a:extLst>
              <a:ext uri="{FF2B5EF4-FFF2-40B4-BE49-F238E27FC236}">
                <a16:creationId xmlns:a16="http://schemas.microsoft.com/office/drawing/2014/main" id="{CBEBC048-C03F-310C-A45D-5FD790FB985B}"/>
              </a:ext>
            </a:extLst>
          </p:cNvPr>
          <p:cNvSpPr txBox="1"/>
          <p:nvPr/>
        </p:nvSpPr>
        <p:spPr>
          <a:xfrm>
            <a:off x="381000" y="154615"/>
            <a:ext cx="5334000" cy="400110"/>
          </a:xfrm>
          <a:prstGeom prst="rect">
            <a:avLst/>
          </a:prstGeom>
          <a:noFill/>
        </p:spPr>
        <p:txBody>
          <a:bodyPr wrap="square" rtlCol="0">
            <a:spAutoFit/>
          </a:bodyPr>
          <a:lstStyle/>
          <a:p>
            <a:r>
              <a:rPr kumimoji="1" lang="ja-JP" altLang="en-US" sz="2000" b="1" i="0" u="none" strike="noStrike" kern="1200" cap="none" spc="-8" normalizeH="0" baseline="0" noProof="0" dirty="0">
                <a:ln>
                  <a:noFill/>
                </a:ln>
                <a:solidFill>
                  <a:schemeClr val="accent3"/>
                </a:solidFill>
                <a:effectLst/>
                <a:uLnTx/>
                <a:uFillTx/>
                <a:latin typeface="Meiryo UI" panose="020B0604030504040204" pitchFamily="50" charset="-128"/>
                <a:ea typeface="Meiryo UI" panose="020B0604030504040204" pitchFamily="50" charset="-128"/>
                <a:cs typeface="Noto Sans JP"/>
              </a:rPr>
              <a:t>競合分析と事業の強み</a:t>
            </a:r>
            <a:endParaRPr kumimoji="1" lang="ja-JP" altLang="en-US" sz="2000" dirty="0">
              <a:solidFill>
                <a:schemeClr val="accent3"/>
              </a:solidFill>
            </a:endParaRPr>
          </a:p>
        </p:txBody>
      </p:sp>
      <p:sp>
        <p:nvSpPr>
          <p:cNvPr id="4" name="テキスト ボックス 3">
            <a:extLst>
              <a:ext uri="{FF2B5EF4-FFF2-40B4-BE49-F238E27FC236}">
                <a16:creationId xmlns:a16="http://schemas.microsoft.com/office/drawing/2014/main" id="{B682FDDC-59ED-9BD2-FF0D-673C9D8E84C5}"/>
              </a:ext>
            </a:extLst>
          </p:cNvPr>
          <p:cNvSpPr txBox="1"/>
          <p:nvPr/>
        </p:nvSpPr>
        <p:spPr>
          <a:xfrm>
            <a:off x="6168555" y="154615"/>
            <a:ext cx="3356445" cy="1055930"/>
          </a:xfrm>
          <a:prstGeom prst="rect">
            <a:avLst/>
          </a:prstGeom>
          <a:solidFill>
            <a:schemeClr val="accent6">
              <a:lumMod val="20000"/>
              <a:lumOff val="80000"/>
            </a:schemeClr>
          </a:solidFill>
        </p:spPr>
        <p:txBody>
          <a:bodyPr wrap="square">
            <a:spAutoFit/>
          </a:bodyPr>
          <a:lstStyle/>
          <a:p>
            <a:pPr marL="10329" marR="4132" algn="just">
              <a:lnSpc>
                <a:spcPct val="128099"/>
              </a:lnSpc>
              <a:spcBef>
                <a:spcPts val="77"/>
              </a:spcBef>
              <a:defRPr>
                <a:latin typeface="Noto Sans JP"/>
                <a:ea typeface="Noto Sans JP"/>
                <a:cs typeface="Noto Sans JP"/>
              </a:defRPr>
            </a:pPr>
            <a:r>
              <a:rPr lang="ja-JP" altLang="en-US" sz="976" b="1" dirty="0">
                <a:solidFill>
                  <a:schemeClr val="accent3"/>
                </a:solidFill>
                <a:latin typeface="Meiryo UI" panose="020B0604030504040204" pitchFamily="50" charset="-128"/>
                <a:ea typeface="Meiryo UI" panose="020B0604030504040204" pitchFamily="50" charset="-128"/>
                <a:cs typeface="Noto Sans JP Thin"/>
              </a:rPr>
              <a:t>チェックポイント</a:t>
            </a:r>
            <a:endParaRPr lang="en-US" altLang="ja-JP" sz="976" b="1" dirty="0">
              <a:solidFill>
                <a:schemeClr val="accent3"/>
              </a:solidFill>
              <a:latin typeface="Meiryo UI" panose="020B0604030504040204" pitchFamily="50" charset="-128"/>
              <a:ea typeface="Meiryo UI" panose="020B0604030504040204" pitchFamily="50" charset="-128"/>
              <a:cs typeface="Noto Sans JP Thin"/>
            </a:endParaRPr>
          </a:p>
          <a:p>
            <a:pPr marL="242729" marR="4132" indent="-232400" algn="just">
              <a:lnSpc>
                <a:spcPct val="128099"/>
              </a:lnSpc>
              <a:spcBef>
                <a:spcPts val="77"/>
              </a:spcBef>
              <a:buFont typeface="Arial" panose="020B0604020202020204" pitchFamily="34" charset="0"/>
              <a:buChar char="•"/>
              <a:defRPr>
                <a:latin typeface="Noto Sans JP"/>
                <a:ea typeface="Noto Sans JP"/>
                <a:cs typeface="Noto Sans JP"/>
              </a:defRPr>
            </a:pPr>
            <a:r>
              <a:rPr lang="ja-JP" altLang="en-US" sz="976" b="1" dirty="0">
                <a:solidFill>
                  <a:schemeClr val="accent3"/>
                </a:solidFill>
                <a:latin typeface="Meiryo UI" panose="020B0604030504040204" pitchFamily="50" charset="-128"/>
                <a:ea typeface="Meiryo UI" panose="020B0604030504040204" pitchFamily="50" charset="-128"/>
                <a:cs typeface="Noto Sans JP Thin"/>
              </a:rPr>
              <a:t>ビジネス構造の中で一言で表現できる独自性・優位性があるか</a:t>
            </a:r>
            <a:endParaRPr lang="en-US" altLang="ja-JP" sz="976" b="1" dirty="0">
              <a:solidFill>
                <a:schemeClr val="accent3"/>
              </a:solidFill>
              <a:latin typeface="Meiryo UI" panose="020B0604030504040204" pitchFamily="50" charset="-128"/>
              <a:ea typeface="Meiryo UI" panose="020B0604030504040204" pitchFamily="50" charset="-128"/>
              <a:cs typeface="Noto Sans JP Thin"/>
            </a:endParaRPr>
          </a:p>
          <a:p>
            <a:pPr marL="242729" marR="4132" indent="-232400" algn="just">
              <a:lnSpc>
                <a:spcPct val="128099"/>
              </a:lnSpc>
              <a:spcBef>
                <a:spcPts val="77"/>
              </a:spcBef>
              <a:buFont typeface="Arial" panose="020B0604020202020204" pitchFamily="34" charset="0"/>
              <a:buChar char="•"/>
              <a:defRPr>
                <a:latin typeface="Noto Sans JP"/>
                <a:ea typeface="Noto Sans JP"/>
                <a:cs typeface="Noto Sans JP"/>
              </a:defRPr>
            </a:pPr>
            <a:r>
              <a:rPr lang="ja-JP" altLang="en-US" sz="976" b="1" dirty="0">
                <a:solidFill>
                  <a:schemeClr val="accent3"/>
                </a:solidFill>
                <a:latin typeface="Meiryo UI" panose="020B0604030504040204" pitchFamily="50" charset="-128"/>
                <a:ea typeface="Meiryo UI" panose="020B0604030504040204" pitchFamily="50" charset="-128"/>
                <a:cs typeface="Noto Sans JP Thin"/>
              </a:rPr>
              <a:t>潜在的</a:t>
            </a:r>
            <a:r>
              <a:rPr lang="en-US" altLang="ja-JP" sz="976" b="1" dirty="0">
                <a:solidFill>
                  <a:schemeClr val="accent3"/>
                </a:solidFill>
                <a:latin typeface="Meiryo UI" panose="020B0604030504040204" pitchFamily="50" charset="-128"/>
                <a:ea typeface="Meiryo UI" panose="020B0604030504040204" pitchFamily="50" charset="-128"/>
                <a:cs typeface="Noto Sans JP Thin"/>
              </a:rPr>
              <a:t>/</a:t>
            </a:r>
            <a:r>
              <a:rPr lang="ja-JP" altLang="en-US" sz="976" b="1" dirty="0">
                <a:solidFill>
                  <a:schemeClr val="accent3"/>
                </a:solidFill>
                <a:latin typeface="Meiryo UI" panose="020B0604030504040204" pitchFamily="50" charset="-128"/>
                <a:ea typeface="Meiryo UI" panose="020B0604030504040204" pitchFamily="50" charset="-128"/>
                <a:cs typeface="Noto Sans JP Thin"/>
              </a:rPr>
              <a:t>顕在的にどのような競合があり、どう競争優位性を作るかが明確であるか</a:t>
            </a:r>
          </a:p>
        </p:txBody>
      </p:sp>
      <p:sp>
        <p:nvSpPr>
          <p:cNvPr id="5" name="object 17">
            <a:extLst>
              <a:ext uri="{FF2B5EF4-FFF2-40B4-BE49-F238E27FC236}">
                <a16:creationId xmlns:a16="http://schemas.microsoft.com/office/drawing/2014/main" id="{BA60C0EC-ABD2-2C2A-F02E-B05E8FABE299}"/>
              </a:ext>
            </a:extLst>
          </p:cNvPr>
          <p:cNvSpPr txBox="1"/>
          <p:nvPr/>
        </p:nvSpPr>
        <p:spPr>
          <a:xfrm>
            <a:off x="381000" y="758303"/>
            <a:ext cx="5865968" cy="334682"/>
          </a:xfrm>
          <a:prstGeom prst="rect">
            <a:avLst/>
          </a:prstGeom>
        </p:spPr>
        <p:txBody>
          <a:bodyPr vert="horz" wrap="square" lIns="0" tIns="13945" rIns="0" bIns="0" rtlCol="0">
            <a:spAutoFit/>
          </a:bodyPr>
          <a:lstStyle/>
          <a:p>
            <a:pPr marL="10329">
              <a:spcBef>
                <a:spcPts val="110"/>
              </a:spcBef>
              <a:defRPr>
                <a:latin typeface="Noto Sans JP"/>
                <a:ea typeface="Noto Sans JP"/>
                <a:cs typeface="Noto Sans JP"/>
              </a:defRPr>
            </a:pPr>
            <a:r>
              <a:rPr lang="ja-JP" altLang="en-US" sz="1000" spc="-8" dirty="0">
                <a:solidFill>
                  <a:schemeClr val="accent3"/>
                </a:solidFill>
                <a:latin typeface="Meiryo UI" panose="020B0604030504040204" pitchFamily="50" charset="-128"/>
                <a:ea typeface="Meiryo UI" panose="020B0604030504040204" pitchFamily="50" charset="-128"/>
                <a:cs typeface="Noto Sans JP"/>
              </a:rPr>
              <a:t>類似事業・競合サービスとの違いを説明してください。</a:t>
            </a:r>
          </a:p>
          <a:p>
            <a:pPr marL="10329">
              <a:spcBef>
                <a:spcPts val="110"/>
              </a:spcBef>
              <a:defRPr>
                <a:latin typeface="Noto Sans JP"/>
                <a:ea typeface="Noto Sans JP"/>
                <a:cs typeface="Noto Sans JP"/>
              </a:defRPr>
            </a:pPr>
            <a:r>
              <a:rPr lang="ja-JP" altLang="en-US" sz="1000" spc="-8" dirty="0">
                <a:solidFill>
                  <a:schemeClr val="accent3"/>
                </a:solidFill>
                <a:latin typeface="Meiryo UI" panose="020B0604030504040204" pitchFamily="50" charset="-128"/>
                <a:ea typeface="Meiryo UI" panose="020B0604030504040204" pitchFamily="50" charset="-128"/>
                <a:cs typeface="Noto Sans JP"/>
              </a:rPr>
              <a:t>他社にない優位性・技術・実績・チーム力などを具体的に示してください。</a:t>
            </a:r>
          </a:p>
        </p:txBody>
      </p:sp>
    </p:spTree>
    <p:extLst>
      <p:ext uri="{BB962C8B-B14F-4D97-AF65-F5344CB8AC3E}">
        <p14:creationId xmlns:p14="http://schemas.microsoft.com/office/powerpoint/2010/main" val="34686252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71E5D5-FD90-8B76-D2F5-49ECF0376A76}"/>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id="{0337E6AB-AC93-8EE8-65FF-7AB0420267BA}"/>
              </a:ext>
            </a:extLst>
          </p:cNvPr>
          <p:cNvSpPr/>
          <p:nvPr/>
        </p:nvSpPr>
        <p:spPr>
          <a:xfrm>
            <a:off x="381000" y="546978"/>
            <a:ext cx="5402849" cy="7747"/>
          </a:xfrm>
          <a:custGeom>
            <a:avLst/>
            <a:gdLst/>
            <a:ahLst/>
            <a:cxnLst/>
            <a:rect l="l" t="t" r="r" b="b"/>
            <a:pathLst>
              <a:path w="6642734" h="9525">
                <a:moveTo>
                  <a:pt x="6642372" y="9355"/>
                </a:moveTo>
                <a:lnTo>
                  <a:pt x="0" y="9355"/>
                </a:lnTo>
                <a:lnTo>
                  <a:pt x="0" y="0"/>
                </a:lnTo>
                <a:lnTo>
                  <a:pt x="6642372" y="0"/>
                </a:lnTo>
                <a:lnTo>
                  <a:pt x="6642372" y="9355"/>
                </a:lnTo>
                <a:close/>
              </a:path>
            </a:pathLst>
          </a:custGeom>
          <a:solidFill>
            <a:srgbClr val="A78F6F"/>
          </a:solidFill>
          <a:ln w="28575">
            <a:solidFill>
              <a:schemeClr val="accent3"/>
            </a:solidFill>
          </a:ln>
        </p:spPr>
        <p:txBody>
          <a:bodyPr wrap="square" lIns="0" tIns="0" rIns="0" bIns="0" rtlCol="0"/>
          <a:lstStyle/>
          <a:p>
            <a:pPr>
              <a:defRPr>
                <a:latin typeface="Noto Sans JP"/>
                <a:ea typeface="Noto Sans JP"/>
                <a:cs typeface="Noto Sans JP"/>
              </a:defRPr>
            </a:pPr>
            <a:endParaRPr sz="1464"/>
          </a:p>
        </p:txBody>
      </p:sp>
      <p:grpSp>
        <p:nvGrpSpPr>
          <p:cNvPr id="13" name="object 13">
            <a:extLst>
              <a:ext uri="{FF2B5EF4-FFF2-40B4-BE49-F238E27FC236}">
                <a16:creationId xmlns:a16="http://schemas.microsoft.com/office/drawing/2014/main" id="{B0018EA7-3E42-1A30-F5E1-6CD6D9EB4A91}"/>
              </a:ext>
            </a:extLst>
          </p:cNvPr>
          <p:cNvGrpSpPr/>
          <p:nvPr/>
        </p:nvGrpSpPr>
        <p:grpSpPr>
          <a:xfrm>
            <a:off x="371475" y="1296564"/>
            <a:ext cx="9163050" cy="5161386"/>
            <a:chOff x="1577887" y="2947930"/>
            <a:chExt cx="5126990" cy="3060700"/>
          </a:xfrm>
          <a:solidFill>
            <a:schemeClr val="bg1"/>
          </a:solidFill>
        </p:grpSpPr>
        <p:sp>
          <p:nvSpPr>
            <p:cNvPr id="14" name="object 14">
              <a:extLst>
                <a:ext uri="{FF2B5EF4-FFF2-40B4-BE49-F238E27FC236}">
                  <a16:creationId xmlns:a16="http://schemas.microsoft.com/office/drawing/2014/main" id="{B07125BE-15D6-3FF0-3EEF-C1943A921A11}"/>
                </a:ext>
              </a:extLst>
            </p:cNvPr>
            <p:cNvSpPr/>
            <p:nvPr/>
          </p:nvSpPr>
          <p:spPr>
            <a:xfrm>
              <a:off x="1582808" y="2952851"/>
              <a:ext cx="5117465" cy="3050540"/>
            </a:xfrm>
            <a:custGeom>
              <a:avLst/>
              <a:gdLst/>
              <a:ahLst/>
              <a:cxnLst/>
              <a:rect l="l" t="t" r="r" b="b"/>
              <a:pathLst>
                <a:path w="5117465" h="3050540">
                  <a:moveTo>
                    <a:pt x="5043476" y="3050537"/>
                  </a:moveTo>
                  <a:lnTo>
                    <a:pt x="73554" y="3050537"/>
                  </a:lnTo>
                  <a:lnTo>
                    <a:pt x="68435" y="3050033"/>
                  </a:lnTo>
                  <a:lnTo>
                    <a:pt x="30689" y="3034398"/>
                  </a:lnTo>
                  <a:lnTo>
                    <a:pt x="4014" y="2997164"/>
                  </a:lnTo>
                  <a:lnTo>
                    <a:pt x="0" y="2976983"/>
                  </a:lnTo>
                  <a:lnTo>
                    <a:pt x="0" y="73554"/>
                  </a:lnTo>
                  <a:lnTo>
                    <a:pt x="16138" y="30689"/>
                  </a:lnTo>
                  <a:lnTo>
                    <a:pt x="53372" y="4014"/>
                  </a:lnTo>
                  <a:lnTo>
                    <a:pt x="73554" y="0"/>
                  </a:lnTo>
                  <a:lnTo>
                    <a:pt x="78723" y="0"/>
                  </a:lnTo>
                  <a:lnTo>
                    <a:pt x="5043476" y="0"/>
                  </a:lnTo>
                  <a:lnTo>
                    <a:pt x="5086341" y="16138"/>
                  </a:lnTo>
                  <a:lnTo>
                    <a:pt x="5113016" y="53372"/>
                  </a:lnTo>
                  <a:lnTo>
                    <a:pt x="5117030" y="73554"/>
                  </a:lnTo>
                  <a:lnTo>
                    <a:pt x="5117030" y="2976983"/>
                  </a:lnTo>
                  <a:lnTo>
                    <a:pt x="5100891" y="3019848"/>
                  </a:lnTo>
                  <a:lnTo>
                    <a:pt x="5063657" y="3046522"/>
                  </a:lnTo>
                  <a:lnTo>
                    <a:pt x="5048595" y="3050033"/>
                  </a:lnTo>
                  <a:lnTo>
                    <a:pt x="5043476" y="3050537"/>
                  </a:lnTo>
                  <a:close/>
                </a:path>
              </a:pathLst>
            </a:custGeom>
            <a:grpFill/>
          </p:spPr>
          <p:txBody>
            <a:bodyPr wrap="square" lIns="0" tIns="0" rIns="0" bIns="0" rtlCol="0"/>
            <a:lstStyle/>
            <a:p>
              <a:pPr>
                <a:defRPr>
                  <a:latin typeface="Noto Sans JP"/>
                  <a:ea typeface="Noto Sans JP"/>
                  <a:cs typeface="Noto Sans JP"/>
                </a:defRPr>
              </a:pPr>
              <a:endParaRPr sz="1464"/>
            </a:p>
          </p:txBody>
        </p:sp>
        <p:sp>
          <p:nvSpPr>
            <p:cNvPr id="15" name="object 15">
              <a:extLst>
                <a:ext uri="{FF2B5EF4-FFF2-40B4-BE49-F238E27FC236}">
                  <a16:creationId xmlns:a16="http://schemas.microsoft.com/office/drawing/2014/main" id="{342D2524-9294-D558-6C0A-1FD3E451524E}"/>
                </a:ext>
              </a:extLst>
            </p:cNvPr>
            <p:cNvSpPr/>
            <p:nvPr/>
          </p:nvSpPr>
          <p:spPr>
            <a:xfrm>
              <a:off x="1582808" y="2952851"/>
              <a:ext cx="5117465" cy="3050540"/>
            </a:xfrm>
            <a:custGeom>
              <a:avLst/>
              <a:gdLst/>
              <a:ahLst/>
              <a:cxnLst/>
              <a:rect l="l" t="t" r="r" b="b"/>
              <a:pathLst>
                <a:path w="5117465" h="3050540">
                  <a:moveTo>
                    <a:pt x="78723" y="0"/>
                  </a:moveTo>
                  <a:lnTo>
                    <a:pt x="5038307" y="0"/>
                  </a:lnTo>
                  <a:lnTo>
                    <a:pt x="5043476" y="0"/>
                  </a:lnTo>
                  <a:lnTo>
                    <a:pt x="5048595" y="504"/>
                  </a:lnTo>
                  <a:lnTo>
                    <a:pt x="5053665" y="1512"/>
                  </a:lnTo>
                  <a:lnTo>
                    <a:pt x="5058735" y="2520"/>
                  </a:lnTo>
                  <a:lnTo>
                    <a:pt x="5063657" y="4014"/>
                  </a:lnTo>
                  <a:lnTo>
                    <a:pt x="5068432" y="5992"/>
                  </a:lnTo>
                  <a:lnTo>
                    <a:pt x="5073208" y="7970"/>
                  </a:lnTo>
                  <a:lnTo>
                    <a:pt x="5077745" y="10395"/>
                  </a:lnTo>
                  <a:lnTo>
                    <a:pt x="5082042" y="13267"/>
                  </a:lnTo>
                  <a:lnTo>
                    <a:pt x="5086341" y="16138"/>
                  </a:lnTo>
                  <a:lnTo>
                    <a:pt x="5090318" y="19402"/>
                  </a:lnTo>
                  <a:lnTo>
                    <a:pt x="5093973" y="23057"/>
                  </a:lnTo>
                  <a:lnTo>
                    <a:pt x="5097628" y="26712"/>
                  </a:lnTo>
                  <a:lnTo>
                    <a:pt x="5100891" y="30689"/>
                  </a:lnTo>
                  <a:lnTo>
                    <a:pt x="5103763" y="34986"/>
                  </a:lnTo>
                  <a:lnTo>
                    <a:pt x="5106634" y="39284"/>
                  </a:lnTo>
                  <a:lnTo>
                    <a:pt x="5109060" y="43821"/>
                  </a:lnTo>
                  <a:lnTo>
                    <a:pt x="5111037" y="48597"/>
                  </a:lnTo>
                  <a:lnTo>
                    <a:pt x="5113016" y="53372"/>
                  </a:lnTo>
                  <a:lnTo>
                    <a:pt x="5114510" y="58295"/>
                  </a:lnTo>
                  <a:lnTo>
                    <a:pt x="5115518" y="63365"/>
                  </a:lnTo>
                  <a:lnTo>
                    <a:pt x="5116526" y="68435"/>
                  </a:lnTo>
                  <a:lnTo>
                    <a:pt x="5117030" y="73554"/>
                  </a:lnTo>
                  <a:lnTo>
                    <a:pt x="5117030" y="78723"/>
                  </a:lnTo>
                  <a:lnTo>
                    <a:pt x="5117030" y="2971814"/>
                  </a:lnTo>
                  <a:lnTo>
                    <a:pt x="5117030" y="2976983"/>
                  </a:lnTo>
                  <a:lnTo>
                    <a:pt x="5116526" y="2982102"/>
                  </a:lnTo>
                  <a:lnTo>
                    <a:pt x="5115518" y="2987171"/>
                  </a:lnTo>
                  <a:lnTo>
                    <a:pt x="5114510" y="2992241"/>
                  </a:lnTo>
                  <a:lnTo>
                    <a:pt x="5113016" y="2997164"/>
                  </a:lnTo>
                  <a:lnTo>
                    <a:pt x="5111037" y="3001939"/>
                  </a:lnTo>
                  <a:lnTo>
                    <a:pt x="5109060" y="3006715"/>
                  </a:lnTo>
                  <a:lnTo>
                    <a:pt x="5082042" y="3037269"/>
                  </a:lnTo>
                  <a:lnTo>
                    <a:pt x="5077745" y="3040141"/>
                  </a:lnTo>
                  <a:lnTo>
                    <a:pt x="5073208" y="3042566"/>
                  </a:lnTo>
                  <a:lnTo>
                    <a:pt x="5068432" y="3044544"/>
                  </a:lnTo>
                  <a:lnTo>
                    <a:pt x="5063657" y="3046522"/>
                  </a:lnTo>
                  <a:lnTo>
                    <a:pt x="5038307" y="3050537"/>
                  </a:lnTo>
                  <a:lnTo>
                    <a:pt x="78723" y="3050537"/>
                  </a:lnTo>
                  <a:lnTo>
                    <a:pt x="39284" y="3040141"/>
                  </a:lnTo>
                  <a:lnTo>
                    <a:pt x="34987" y="3037269"/>
                  </a:lnTo>
                  <a:lnTo>
                    <a:pt x="30689" y="3034398"/>
                  </a:lnTo>
                  <a:lnTo>
                    <a:pt x="13267" y="3015550"/>
                  </a:lnTo>
                  <a:lnTo>
                    <a:pt x="10395" y="3011252"/>
                  </a:lnTo>
                  <a:lnTo>
                    <a:pt x="7970" y="3006715"/>
                  </a:lnTo>
                  <a:lnTo>
                    <a:pt x="5992" y="3001939"/>
                  </a:lnTo>
                  <a:lnTo>
                    <a:pt x="4014" y="2997164"/>
                  </a:lnTo>
                  <a:lnTo>
                    <a:pt x="2521" y="2992241"/>
                  </a:lnTo>
                  <a:lnTo>
                    <a:pt x="1512" y="2987171"/>
                  </a:lnTo>
                  <a:lnTo>
                    <a:pt x="504" y="2982102"/>
                  </a:lnTo>
                  <a:lnTo>
                    <a:pt x="0" y="2976983"/>
                  </a:lnTo>
                  <a:lnTo>
                    <a:pt x="0" y="2971814"/>
                  </a:lnTo>
                  <a:lnTo>
                    <a:pt x="0" y="78723"/>
                  </a:lnTo>
                  <a:lnTo>
                    <a:pt x="0" y="73554"/>
                  </a:lnTo>
                  <a:lnTo>
                    <a:pt x="504" y="68435"/>
                  </a:lnTo>
                  <a:lnTo>
                    <a:pt x="1512" y="63365"/>
                  </a:lnTo>
                  <a:lnTo>
                    <a:pt x="2521" y="58295"/>
                  </a:lnTo>
                  <a:lnTo>
                    <a:pt x="4014" y="53372"/>
                  </a:lnTo>
                  <a:lnTo>
                    <a:pt x="5992" y="48597"/>
                  </a:lnTo>
                  <a:lnTo>
                    <a:pt x="7970" y="43821"/>
                  </a:lnTo>
                  <a:lnTo>
                    <a:pt x="23057" y="23057"/>
                  </a:lnTo>
                  <a:lnTo>
                    <a:pt x="26712" y="19402"/>
                  </a:lnTo>
                  <a:lnTo>
                    <a:pt x="48597" y="5992"/>
                  </a:lnTo>
                  <a:lnTo>
                    <a:pt x="53372" y="4014"/>
                  </a:lnTo>
                  <a:lnTo>
                    <a:pt x="58295" y="2520"/>
                  </a:lnTo>
                  <a:lnTo>
                    <a:pt x="63365" y="1512"/>
                  </a:lnTo>
                  <a:lnTo>
                    <a:pt x="68435" y="504"/>
                  </a:lnTo>
                  <a:lnTo>
                    <a:pt x="73554" y="0"/>
                  </a:lnTo>
                  <a:lnTo>
                    <a:pt x="78723" y="0"/>
                  </a:lnTo>
                  <a:close/>
                </a:path>
              </a:pathLst>
            </a:custGeom>
            <a:grpFill/>
            <a:ln w="9840">
              <a:solidFill>
                <a:schemeClr val="accent3"/>
              </a:solidFill>
            </a:ln>
          </p:spPr>
          <p:txBody>
            <a:bodyPr wrap="square" lIns="0" tIns="0" rIns="0" bIns="0" rtlCol="0"/>
            <a:lstStyle/>
            <a:p>
              <a:pPr>
                <a:defRPr>
                  <a:latin typeface="Noto Sans JP"/>
                  <a:ea typeface="Noto Sans JP"/>
                  <a:cs typeface="Noto Sans JP"/>
                </a:defRPr>
              </a:pPr>
              <a:endParaRPr sz="1464"/>
            </a:p>
          </p:txBody>
        </p:sp>
      </p:grpSp>
      <p:sp>
        <p:nvSpPr>
          <p:cNvPr id="2" name="テキスト ボックス 1">
            <a:extLst>
              <a:ext uri="{FF2B5EF4-FFF2-40B4-BE49-F238E27FC236}">
                <a16:creationId xmlns:a16="http://schemas.microsoft.com/office/drawing/2014/main" id="{740C04DA-4A3A-46F9-9271-2C15AF003D91}"/>
              </a:ext>
            </a:extLst>
          </p:cNvPr>
          <p:cNvSpPr txBox="1"/>
          <p:nvPr/>
        </p:nvSpPr>
        <p:spPr>
          <a:xfrm>
            <a:off x="381000" y="154615"/>
            <a:ext cx="5334000" cy="400110"/>
          </a:xfrm>
          <a:prstGeom prst="rect">
            <a:avLst/>
          </a:prstGeom>
          <a:noFill/>
        </p:spPr>
        <p:txBody>
          <a:bodyPr wrap="square" rtlCol="0">
            <a:spAutoFit/>
          </a:bodyPr>
          <a:lstStyle/>
          <a:p>
            <a:r>
              <a:rPr kumimoji="1" lang="ja-JP" altLang="en-US" sz="2000" b="1" i="0" u="none" strike="noStrike" kern="1200" cap="none" spc="-8" normalizeH="0" baseline="0" noProof="0" dirty="0">
                <a:ln>
                  <a:noFill/>
                </a:ln>
                <a:solidFill>
                  <a:schemeClr val="accent3"/>
                </a:solidFill>
                <a:effectLst/>
                <a:uLnTx/>
                <a:uFillTx/>
                <a:latin typeface="Meiryo UI" panose="020B0604030504040204" pitchFamily="50" charset="-128"/>
                <a:ea typeface="Meiryo UI" panose="020B0604030504040204" pitchFamily="50" charset="-128"/>
                <a:cs typeface="Noto Sans JP"/>
              </a:rPr>
              <a:t>収益モデル</a:t>
            </a:r>
            <a:endParaRPr kumimoji="1" lang="ja-JP" altLang="en-US" sz="2000" dirty="0">
              <a:solidFill>
                <a:schemeClr val="accent3"/>
              </a:solidFill>
            </a:endParaRPr>
          </a:p>
        </p:txBody>
      </p:sp>
      <p:sp>
        <p:nvSpPr>
          <p:cNvPr id="4" name="テキスト ボックス 3">
            <a:extLst>
              <a:ext uri="{FF2B5EF4-FFF2-40B4-BE49-F238E27FC236}">
                <a16:creationId xmlns:a16="http://schemas.microsoft.com/office/drawing/2014/main" id="{E2D34F18-A82E-446E-B04B-842533DD90C7}"/>
              </a:ext>
            </a:extLst>
          </p:cNvPr>
          <p:cNvSpPr txBox="1"/>
          <p:nvPr/>
        </p:nvSpPr>
        <p:spPr>
          <a:xfrm>
            <a:off x="6051177" y="154615"/>
            <a:ext cx="3473824" cy="876522"/>
          </a:xfrm>
          <a:prstGeom prst="rect">
            <a:avLst/>
          </a:prstGeom>
          <a:solidFill>
            <a:schemeClr val="accent6">
              <a:lumMod val="20000"/>
              <a:lumOff val="80000"/>
            </a:schemeClr>
          </a:solidFill>
        </p:spPr>
        <p:txBody>
          <a:bodyPr wrap="square">
            <a:spAutoFit/>
          </a:bodyPr>
          <a:lstStyle/>
          <a:p>
            <a:pPr marL="10329" marR="4132" algn="just">
              <a:lnSpc>
                <a:spcPct val="128099"/>
              </a:lnSpc>
              <a:spcBef>
                <a:spcPts val="77"/>
              </a:spcBef>
              <a:defRPr>
                <a:latin typeface="Noto Sans JP"/>
                <a:ea typeface="Noto Sans JP"/>
                <a:cs typeface="Noto Sans JP"/>
              </a:defRPr>
            </a:pPr>
            <a:r>
              <a:rPr lang="ja-JP" altLang="en-US" sz="976" b="1" dirty="0">
                <a:solidFill>
                  <a:schemeClr val="accent3"/>
                </a:solidFill>
                <a:latin typeface="Meiryo UI" panose="020B0604030504040204" pitchFamily="50" charset="-128"/>
                <a:ea typeface="Meiryo UI" panose="020B0604030504040204" pitchFamily="50" charset="-128"/>
                <a:cs typeface="Noto Sans JP Thin"/>
              </a:rPr>
              <a:t>チェックポイント</a:t>
            </a:r>
            <a:endParaRPr lang="en-US" altLang="ja-JP" sz="976" b="1" dirty="0">
              <a:solidFill>
                <a:schemeClr val="accent3"/>
              </a:solidFill>
              <a:latin typeface="Meiryo UI" panose="020B0604030504040204" pitchFamily="50" charset="-128"/>
              <a:ea typeface="Meiryo UI" panose="020B0604030504040204" pitchFamily="50" charset="-128"/>
              <a:cs typeface="Noto Sans JP Thin"/>
            </a:endParaRPr>
          </a:p>
          <a:p>
            <a:pPr marL="242729" marR="4132" indent="-232400" algn="just">
              <a:lnSpc>
                <a:spcPct val="128099"/>
              </a:lnSpc>
              <a:spcBef>
                <a:spcPts val="77"/>
              </a:spcBef>
              <a:buFont typeface="Arial" panose="020B0604020202020204" pitchFamily="34" charset="0"/>
              <a:buChar char="•"/>
              <a:defRPr>
                <a:latin typeface="Noto Sans JP"/>
                <a:ea typeface="Noto Sans JP"/>
                <a:cs typeface="Noto Sans JP"/>
              </a:defRPr>
            </a:pPr>
            <a:r>
              <a:rPr lang="ja-JP" altLang="en-US" sz="976" b="1" dirty="0">
                <a:solidFill>
                  <a:schemeClr val="accent3"/>
                </a:solidFill>
                <a:latin typeface="Meiryo UI" panose="020B0604030504040204" pitchFamily="50" charset="-128"/>
                <a:ea typeface="Meiryo UI" panose="020B0604030504040204" pitchFamily="50" charset="-128"/>
                <a:cs typeface="Noto Sans JP Thin"/>
              </a:rPr>
              <a:t>収益構造およびマネタイズ手法が明確であること</a:t>
            </a:r>
            <a:endParaRPr lang="en-US" altLang="ja-JP" sz="976" b="1" dirty="0">
              <a:solidFill>
                <a:schemeClr val="accent3"/>
              </a:solidFill>
              <a:latin typeface="Meiryo UI" panose="020B0604030504040204" pitchFamily="50" charset="-128"/>
              <a:ea typeface="Meiryo UI" panose="020B0604030504040204" pitchFamily="50" charset="-128"/>
              <a:cs typeface="Noto Sans JP Thin"/>
            </a:endParaRPr>
          </a:p>
          <a:p>
            <a:pPr marL="242729" marR="4132" indent="-232400" algn="just">
              <a:lnSpc>
                <a:spcPct val="128099"/>
              </a:lnSpc>
              <a:spcBef>
                <a:spcPts val="77"/>
              </a:spcBef>
              <a:buFont typeface="Arial" panose="020B0604020202020204" pitchFamily="34" charset="0"/>
              <a:buChar char="•"/>
              <a:defRPr>
                <a:latin typeface="Noto Sans JP"/>
                <a:ea typeface="Noto Sans JP"/>
                <a:cs typeface="Noto Sans JP"/>
              </a:defRPr>
            </a:pPr>
            <a:r>
              <a:rPr lang="ja-JP" altLang="en-US" sz="976" b="1" dirty="0">
                <a:solidFill>
                  <a:schemeClr val="accent3"/>
                </a:solidFill>
                <a:latin typeface="Meiryo UI" panose="020B0604030504040204" pitchFamily="50" charset="-128"/>
                <a:ea typeface="Meiryo UI" panose="020B0604030504040204" pitchFamily="50" charset="-128"/>
                <a:cs typeface="Noto Sans JP Thin"/>
              </a:rPr>
              <a:t>収益モデルが事業成長とともに拡張</a:t>
            </a:r>
            <a:r>
              <a:rPr lang="en-US" altLang="ja-JP" sz="976" b="1" dirty="0">
                <a:solidFill>
                  <a:schemeClr val="accent3"/>
                </a:solidFill>
                <a:latin typeface="Meiryo UI" panose="020B0604030504040204" pitchFamily="50" charset="-128"/>
                <a:ea typeface="Meiryo UI" panose="020B0604030504040204" pitchFamily="50" charset="-128"/>
                <a:cs typeface="Noto Sans JP Thin"/>
              </a:rPr>
              <a:t>/</a:t>
            </a:r>
            <a:r>
              <a:rPr lang="ja-JP" altLang="en-US" sz="976" b="1" dirty="0">
                <a:solidFill>
                  <a:schemeClr val="accent3"/>
                </a:solidFill>
                <a:latin typeface="Meiryo UI" panose="020B0604030504040204" pitchFamily="50" charset="-128"/>
                <a:ea typeface="Meiryo UI" panose="020B0604030504040204" pitchFamily="50" charset="-128"/>
                <a:cs typeface="Noto Sans JP Thin"/>
              </a:rPr>
              <a:t>スケール可能であること</a:t>
            </a:r>
            <a:endParaRPr lang="en-US" altLang="ja-JP" sz="976" b="1" dirty="0">
              <a:solidFill>
                <a:schemeClr val="accent3"/>
              </a:solidFill>
              <a:latin typeface="Meiryo UI" panose="020B0604030504040204" pitchFamily="50" charset="-128"/>
              <a:ea typeface="Meiryo UI" panose="020B0604030504040204" pitchFamily="50" charset="-128"/>
              <a:cs typeface="Noto Sans JP Thin"/>
            </a:endParaRPr>
          </a:p>
          <a:p>
            <a:pPr marL="242729" marR="4132" indent="-232400" algn="just">
              <a:lnSpc>
                <a:spcPct val="128099"/>
              </a:lnSpc>
              <a:spcBef>
                <a:spcPts val="77"/>
              </a:spcBef>
              <a:buFont typeface="Arial" panose="020B0604020202020204" pitchFamily="34" charset="0"/>
              <a:buChar char="•"/>
              <a:defRPr>
                <a:latin typeface="Noto Sans JP"/>
                <a:ea typeface="Noto Sans JP"/>
                <a:cs typeface="Noto Sans JP"/>
              </a:defRPr>
            </a:pPr>
            <a:r>
              <a:rPr lang="ja-JP" altLang="en-US" sz="976" b="1" dirty="0">
                <a:solidFill>
                  <a:schemeClr val="accent3"/>
                </a:solidFill>
                <a:latin typeface="Meiryo UI" panose="020B0604030504040204" pitchFamily="50" charset="-128"/>
                <a:ea typeface="Meiryo UI" panose="020B0604030504040204" pitchFamily="50" charset="-128"/>
                <a:cs typeface="Noto Sans JP Thin"/>
              </a:rPr>
              <a:t>価格設定や売上予測が市場</a:t>
            </a:r>
            <a:r>
              <a:rPr lang="en-US" altLang="ja-JP" sz="976" b="1" dirty="0">
                <a:solidFill>
                  <a:schemeClr val="accent3"/>
                </a:solidFill>
                <a:latin typeface="Meiryo UI" panose="020B0604030504040204" pitchFamily="50" charset="-128"/>
                <a:ea typeface="Meiryo UI" panose="020B0604030504040204" pitchFamily="50" charset="-128"/>
                <a:cs typeface="Noto Sans JP Thin"/>
              </a:rPr>
              <a:t>/</a:t>
            </a:r>
            <a:r>
              <a:rPr lang="ja-JP" altLang="en-US" sz="976" b="1" dirty="0">
                <a:solidFill>
                  <a:schemeClr val="accent3"/>
                </a:solidFill>
                <a:latin typeface="Meiryo UI" panose="020B0604030504040204" pitchFamily="50" charset="-128"/>
                <a:ea typeface="Meiryo UI" panose="020B0604030504040204" pitchFamily="50" charset="-128"/>
                <a:cs typeface="Noto Sans JP Thin"/>
              </a:rPr>
              <a:t>顧客実態に基づいていること</a:t>
            </a:r>
          </a:p>
        </p:txBody>
      </p:sp>
      <p:sp>
        <p:nvSpPr>
          <p:cNvPr id="5" name="object 17">
            <a:extLst>
              <a:ext uri="{FF2B5EF4-FFF2-40B4-BE49-F238E27FC236}">
                <a16:creationId xmlns:a16="http://schemas.microsoft.com/office/drawing/2014/main" id="{FF8E244E-B1DD-99D5-B235-11C2CAA7AB5E}"/>
              </a:ext>
            </a:extLst>
          </p:cNvPr>
          <p:cNvSpPr txBox="1"/>
          <p:nvPr/>
        </p:nvSpPr>
        <p:spPr>
          <a:xfrm>
            <a:off x="381000" y="758303"/>
            <a:ext cx="5865968" cy="334682"/>
          </a:xfrm>
          <a:prstGeom prst="rect">
            <a:avLst/>
          </a:prstGeom>
        </p:spPr>
        <p:txBody>
          <a:bodyPr vert="horz" wrap="square" lIns="0" tIns="13945" rIns="0" bIns="0" rtlCol="0">
            <a:spAutoFit/>
          </a:bodyPr>
          <a:lstStyle/>
          <a:p>
            <a:pPr marL="10329">
              <a:spcBef>
                <a:spcPts val="110"/>
              </a:spcBef>
              <a:defRPr>
                <a:latin typeface="Noto Sans JP"/>
                <a:ea typeface="Noto Sans JP"/>
                <a:cs typeface="Noto Sans JP"/>
              </a:defRPr>
            </a:pPr>
            <a:r>
              <a:rPr lang="ja-JP" altLang="en-US" sz="1000" spc="-8" dirty="0">
                <a:solidFill>
                  <a:schemeClr val="accent3"/>
                </a:solidFill>
                <a:latin typeface="Meiryo UI" panose="020B0604030504040204" pitchFamily="50" charset="-128"/>
                <a:ea typeface="Meiryo UI" panose="020B0604030504040204" pitchFamily="50" charset="-128"/>
                <a:cs typeface="Noto Sans JP"/>
              </a:rPr>
              <a:t>収益をどのように得るか（売上構造・価格設定・マネタイズ手法など）を説明してください。</a:t>
            </a:r>
            <a:br>
              <a:rPr lang="en-US" altLang="ja-JP" sz="1000" spc="-8" dirty="0">
                <a:solidFill>
                  <a:schemeClr val="accent3"/>
                </a:solidFill>
                <a:latin typeface="Meiryo UI" panose="020B0604030504040204" pitchFamily="50" charset="-128"/>
                <a:ea typeface="Meiryo UI" panose="020B0604030504040204" pitchFamily="50" charset="-128"/>
                <a:cs typeface="Noto Sans JP"/>
              </a:rPr>
            </a:br>
            <a:r>
              <a:rPr lang="ja-JP" altLang="en-US" sz="1000" spc="-8" dirty="0">
                <a:solidFill>
                  <a:schemeClr val="accent3"/>
                </a:solidFill>
                <a:latin typeface="Meiryo UI" panose="020B0604030504040204" pitchFamily="50" charset="-128"/>
                <a:ea typeface="Meiryo UI" panose="020B0604030504040204" pitchFamily="50" charset="-128"/>
                <a:cs typeface="Noto Sans JP"/>
              </a:rPr>
              <a:t>将来的な自立収益化の見通しも含めてください。</a:t>
            </a:r>
          </a:p>
        </p:txBody>
      </p:sp>
    </p:spTree>
    <p:extLst>
      <p:ext uri="{BB962C8B-B14F-4D97-AF65-F5344CB8AC3E}">
        <p14:creationId xmlns:p14="http://schemas.microsoft.com/office/powerpoint/2010/main" val="36911033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55FA6C-4195-F205-516B-7C45A6B67C4E}"/>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id="{20C0174F-7B98-913D-3361-8CBE4D7EB6EA}"/>
              </a:ext>
            </a:extLst>
          </p:cNvPr>
          <p:cNvSpPr/>
          <p:nvPr/>
        </p:nvSpPr>
        <p:spPr>
          <a:xfrm>
            <a:off x="381000" y="546978"/>
            <a:ext cx="5402849" cy="7747"/>
          </a:xfrm>
          <a:custGeom>
            <a:avLst/>
            <a:gdLst/>
            <a:ahLst/>
            <a:cxnLst/>
            <a:rect l="l" t="t" r="r" b="b"/>
            <a:pathLst>
              <a:path w="6642734" h="9525">
                <a:moveTo>
                  <a:pt x="6642372" y="9355"/>
                </a:moveTo>
                <a:lnTo>
                  <a:pt x="0" y="9355"/>
                </a:lnTo>
                <a:lnTo>
                  <a:pt x="0" y="0"/>
                </a:lnTo>
                <a:lnTo>
                  <a:pt x="6642372" y="0"/>
                </a:lnTo>
                <a:lnTo>
                  <a:pt x="6642372" y="9355"/>
                </a:lnTo>
                <a:close/>
              </a:path>
            </a:pathLst>
          </a:custGeom>
          <a:solidFill>
            <a:srgbClr val="A78F6F"/>
          </a:solidFill>
          <a:ln w="28575">
            <a:solidFill>
              <a:schemeClr val="accent3"/>
            </a:solidFill>
          </a:ln>
        </p:spPr>
        <p:txBody>
          <a:bodyPr wrap="square" lIns="0" tIns="0" rIns="0" bIns="0" rtlCol="0"/>
          <a:lstStyle/>
          <a:p>
            <a:pPr>
              <a:defRPr>
                <a:latin typeface="Noto Sans JP"/>
                <a:ea typeface="Noto Sans JP"/>
                <a:cs typeface="Noto Sans JP"/>
              </a:defRPr>
            </a:pPr>
            <a:endParaRPr sz="1464"/>
          </a:p>
        </p:txBody>
      </p:sp>
      <p:grpSp>
        <p:nvGrpSpPr>
          <p:cNvPr id="13" name="object 13">
            <a:extLst>
              <a:ext uri="{FF2B5EF4-FFF2-40B4-BE49-F238E27FC236}">
                <a16:creationId xmlns:a16="http://schemas.microsoft.com/office/drawing/2014/main" id="{E142A3A3-9009-DFE5-39F5-963219D4E499}"/>
              </a:ext>
            </a:extLst>
          </p:cNvPr>
          <p:cNvGrpSpPr/>
          <p:nvPr/>
        </p:nvGrpSpPr>
        <p:grpSpPr>
          <a:xfrm>
            <a:off x="371475" y="1296564"/>
            <a:ext cx="9163050" cy="5161386"/>
            <a:chOff x="1577887" y="2947930"/>
            <a:chExt cx="5126990" cy="3060700"/>
          </a:xfrm>
          <a:solidFill>
            <a:schemeClr val="bg1"/>
          </a:solidFill>
        </p:grpSpPr>
        <p:sp>
          <p:nvSpPr>
            <p:cNvPr id="14" name="object 14">
              <a:extLst>
                <a:ext uri="{FF2B5EF4-FFF2-40B4-BE49-F238E27FC236}">
                  <a16:creationId xmlns:a16="http://schemas.microsoft.com/office/drawing/2014/main" id="{131B8BD0-DC82-A65E-4B7D-915793806DD9}"/>
                </a:ext>
              </a:extLst>
            </p:cNvPr>
            <p:cNvSpPr/>
            <p:nvPr/>
          </p:nvSpPr>
          <p:spPr>
            <a:xfrm>
              <a:off x="1582808" y="2952851"/>
              <a:ext cx="5117465" cy="3050540"/>
            </a:xfrm>
            <a:custGeom>
              <a:avLst/>
              <a:gdLst/>
              <a:ahLst/>
              <a:cxnLst/>
              <a:rect l="l" t="t" r="r" b="b"/>
              <a:pathLst>
                <a:path w="5117465" h="3050540">
                  <a:moveTo>
                    <a:pt x="5043476" y="3050537"/>
                  </a:moveTo>
                  <a:lnTo>
                    <a:pt x="73554" y="3050537"/>
                  </a:lnTo>
                  <a:lnTo>
                    <a:pt x="68435" y="3050033"/>
                  </a:lnTo>
                  <a:lnTo>
                    <a:pt x="30689" y="3034398"/>
                  </a:lnTo>
                  <a:lnTo>
                    <a:pt x="4014" y="2997164"/>
                  </a:lnTo>
                  <a:lnTo>
                    <a:pt x="0" y="2976983"/>
                  </a:lnTo>
                  <a:lnTo>
                    <a:pt x="0" y="73554"/>
                  </a:lnTo>
                  <a:lnTo>
                    <a:pt x="16138" y="30689"/>
                  </a:lnTo>
                  <a:lnTo>
                    <a:pt x="53372" y="4014"/>
                  </a:lnTo>
                  <a:lnTo>
                    <a:pt x="73554" y="0"/>
                  </a:lnTo>
                  <a:lnTo>
                    <a:pt x="78723" y="0"/>
                  </a:lnTo>
                  <a:lnTo>
                    <a:pt x="5043476" y="0"/>
                  </a:lnTo>
                  <a:lnTo>
                    <a:pt x="5086341" y="16138"/>
                  </a:lnTo>
                  <a:lnTo>
                    <a:pt x="5113016" y="53372"/>
                  </a:lnTo>
                  <a:lnTo>
                    <a:pt x="5117030" y="73554"/>
                  </a:lnTo>
                  <a:lnTo>
                    <a:pt x="5117030" y="2976983"/>
                  </a:lnTo>
                  <a:lnTo>
                    <a:pt x="5100891" y="3019848"/>
                  </a:lnTo>
                  <a:lnTo>
                    <a:pt x="5063657" y="3046522"/>
                  </a:lnTo>
                  <a:lnTo>
                    <a:pt x="5048595" y="3050033"/>
                  </a:lnTo>
                  <a:lnTo>
                    <a:pt x="5043476" y="3050537"/>
                  </a:lnTo>
                  <a:close/>
                </a:path>
              </a:pathLst>
            </a:custGeom>
            <a:grpFill/>
          </p:spPr>
          <p:txBody>
            <a:bodyPr wrap="square" lIns="0" tIns="0" rIns="0" bIns="0" rtlCol="0"/>
            <a:lstStyle/>
            <a:p>
              <a:pPr>
                <a:defRPr>
                  <a:latin typeface="Noto Sans JP"/>
                  <a:ea typeface="Noto Sans JP"/>
                  <a:cs typeface="Noto Sans JP"/>
                </a:defRPr>
              </a:pPr>
              <a:endParaRPr sz="1464"/>
            </a:p>
          </p:txBody>
        </p:sp>
        <p:sp>
          <p:nvSpPr>
            <p:cNvPr id="15" name="object 15">
              <a:extLst>
                <a:ext uri="{FF2B5EF4-FFF2-40B4-BE49-F238E27FC236}">
                  <a16:creationId xmlns:a16="http://schemas.microsoft.com/office/drawing/2014/main" id="{1281BBDC-6F6D-1C20-6B58-C4BB0BB9E75D}"/>
                </a:ext>
              </a:extLst>
            </p:cNvPr>
            <p:cNvSpPr/>
            <p:nvPr/>
          </p:nvSpPr>
          <p:spPr>
            <a:xfrm>
              <a:off x="1582808" y="2952851"/>
              <a:ext cx="5117465" cy="3050540"/>
            </a:xfrm>
            <a:custGeom>
              <a:avLst/>
              <a:gdLst/>
              <a:ahLst/>
              <a:cxnLst/>
              <a:rect l="l" t="t" r="r" b="b"/>
              <a:pathLst>
                <a:path w="5117465" h="3050540">
                  <a:moveTo>
                    <a:pt x="78723" y="0"/>
                  </a:moveTo>
                  <a:lnTo>
                    <a:pt x="5038307" y="0"/>
                  </a:lnTo>
                  <a:lnTo>
                    <a:pt x="5043476" y="0"/>
                  </a:lnTo>
                  <a:lnTo>
                    <a:pt x="5048595" y="504"/>
                  </a:lnTo>
                  <a:lnTo>
                    <a:pt x="5053665" y="1512"/>
                  </a:lnTo>
                  <a:lnTo>
                    <a:pt x="5058735" y="2520"/>
                  </a:lnTo>
                  <a:lnTo>
                    <a:pt x="5063657" y="4014"/>
                  </a:lnTo>
                  <a:lnTo>
                    <a:pt x="5068432" y="5992"/>
                  </a:lnTo>
                  <a:lnTo>
                    <a:pt x="5073208" y="7970"/>
                  </a:lnTo>
                  <a:lnTo>
                    <a:pt x="5077745" y="10395"/>
                  </a:lnTo>
                  <a:lnTo>
                    <a:pt x="5082042" y="13267"/>
                  </a:lnTo>
                  <a:lnTo>
                    <a:pt x="5086341" y="16138"/>
                  </a:lnTo>
                  <a:lnTo>
                    <a:pt x="5090318" y="19402"/>
                  </a:lnTo>
                  <a:lnTo>
                    <a:pt x="5093973" y="23057"/>
                  </a:lnTo>
                  <a:lnTo>
                    <a:pt x="5097628" y="26712"/>
                  </a:lnTo>
                  <a:lnTo>
                    <a:pt x="5100891" y="30689"/>
                  </a:lnTo>
                  <a:lnTo>
                    <a:pt x="5103763" y="34986"/>
                  </a:lnTo>
                  <a:lnTo>
                    <a:pt x="5106634" y="39284"/>
                  </a:lnTo>
                  <a:lnTo>
                    <a:pt x="5109060" y="43821"/>
                  </a:lnTo>
                  <a:lnTo>
                    <a:pt x="5111037" y="48597"/>
                  </a:lnTo>
                  <a:lnTo>
                    <a:pt x="5113016" y="53372"/>
                  </a:lnTo>
                  <a:lnTo>
                    <a:pt x="5114510" y="58295"/>
                  </a:lnTo>
                  <a:lnTo>
                    <a:pt x="5115518" y="63365"/>
                  </a:lnTo>
                  <a:lnTo>
                    <a:pt x="5116526" y="68435"/>
                  </a:lnTo>
                  <a:lnTo>
                    <a:pt x="5117030" y="73554"/>
                  </a:lnTo>
                  <a:lnTo>
                    <a:pt x="5117030" y="78723"/>
                  </a:lnTo>
                  <a:lnTo>
                    <a:pt x="5117030" y="2971814"/>
                  </a:lnTo>
                  <a:lnTo>
                    <a:pt x="5117030" y="2976983"/>
                  </a:lnTo>
                  <a:lnTo>
                    <a:pt x="5116526" y="2982102"/>
                  </a:lnTo>
                  <a:lnTo>
                    <a:pt x="5115518" y="2987171"/>
                  </a:lnTo>
                  <a:lnTo>
                    <a:pt x="5114510" y="2992241"/>
                  </a:lnTo>
                  <a:lnTo>
                    <a:pt x="5113016" y="2997164"/>
                  </a:lnTo>
                  <a:lnTo>
                    <a:pt x="5111037" y="3001939"/>
                  </a:lnTo>
                  <a:lnTo>
                    <a:pt x="5109060" y="3006715"/>
                  </a:lnTo>
                  <a:lnTo>
                    <a:pt x="5082042" y="3037269"/>
                  </a:lnTo>
                  <a:lnTo>
                    <a:pt x="5077745" y="3040141"/>
                  </a:lnTo>
                  <a:lnTo>
                    <a:pt x="5073208" y="3042566"/>
                  </a:lnTo>
                  <a:lnTo>
                    <a:pt x="5068432" y="3044544"/>
                  </a:lnTo>
                  <a:lnTo>
                    <a:pt x="5063657" y="3046522"/>
                  </a:lnTo>
                  <a:lnTo>
                    <a:pt x="5038307" y="3050537"/>
                  </a:lnTo>
                  <a:lnTo>
                    <a:pt x="78723" y="3050537"/>
                  </a:lnTo>
                  <a:lnTo>
                    <a:pt x="39284" y="3040141"/>
                  </a:lnTo>
                  <a:lnTo>
                    <a:pt x="34987" y="3037269"/>
                  </a:lnTo>
                  <a:lnTo>
                    <a:pt x="30689" y="3034398"/>
                  </a:lnTo>
                  <a:lnTo>
                    <a:pt x="13267" y="3015550"/>
                  </a:lnTo>
                  <a:lnTo>
                    <a:pt x="10395" y="3011252"/>
                  </a:lnTo>
                  <a:lnTo>
                    <a:pt x="7970" y="3006715"/>
                  </a:lnTo>
                  <a:lnTo>
                    <a:pt x="5992" y="3001939"/>
                  </a:lnTo>
                  <a:lnTo>
                    <a:pt x="4014" y="2997164"/>
                  </a:lnTo>
                  <a:lnTo>
                    <a:pt x="2521" y="2992241"/>
                  </a:lnTo>
                  <a:lnTo>
                    <a:pt x="1512" y="2987171"/>
                  </a:lnTo>
                  <a:lnTo>
                    <a:pt x="504" y="2982102"/>
                  </a:lnTo>
                  <a:lnTo>
                    <a:pt x="0" y="2976983"/>
                  </a:lnTo>
                  <a:lnTo>
                    <a:pt x="0" y="2971814"/>
                  </a:lnTo>
                  <a:lnTo>
                    <a:pt x="0" y="78723"/>
                  </a:lnTo>
                  <a:lnTo>
                    <a:pt x="0" y="73554"/>
                  </a:lnTo>
                  <a:lnTo>
                    <a:pt x="504" y="68435"/>
                  </a:lnTo>
                  <a:lnTo>
                    <a:pt x="1512" y="63365"/>
                  </a:lnTo>
                  <a:lnTo>
                    <a:pt x="2521" y="58295"/>
                  </a:lnTo>
                  <a:lnTo>
                    <a:pt x="4014" y="53372"/>
                  </a:lnTo>
                  <a:lnTo>
                    <a:pt x="5992" y="48597"/>
                  </a:lnTo>
                  <a:lnTo>
                    <a:pt x="7970" y="43821"/>
                  </a:lnTo>
                  <a:lnTo>
                    <a:pt x="23057" y="23057"/>
                  </a:lnTo>
                  <a:lnTo>
                    <a:pt x="26712" y="19402"/>
                  </a:lnTo>
                  <a:lnTo>
                    <a:pt x="48597" y="5992"/>
                  </a:lnTo>
                  <a:lnTo>
                    <a:pt x="53372" y="4014"/>
                  </a:lnTo>
                  <a:lnTo>
                    <a:pt x="58295" y="2520"/>
                  </a:lnTo>
                  <a:lnTo>
                    <a:pt x="63365" y="1512"/>
                  </a:lnTo>
                  <a:lnTo>
                    <a:pt x="68435" y="504"/>
                  </a:lnTo>
                  <a:lnTo>
                    <a:pt x="73554" y="0"/>
                  </a:lnTo>
                  <a:lnTo>
                    <a:pt x="78723" y="0"/>
                  </a:lnTo>
                  <a:close/>
                </a:path>
              </a:pathLst>
            </a:custGeom>
            <a:grpFill/>
            <a:ln w="9840">
              <a:solidFill>
                <a:schemeClr val="accent3"/>
              </a:solidFill>
            </a:ln>
          </p:spPr>
          <p:txBody>
            <a:bodyPr wrap="square" lIns="0" tIns="0" rIns="0" bIns="0" rtlCol="0"/>
            <a:lstStyle/>
            <a:p>
              <a:pPr>
                <a:defRPr>
                  <a:latin typeface="Noto Sans JP"/>
                  <a:ea typeface="Noto Sans JP"/>
                  <a:cs typeface="Noto Sans JP"/>
                </a:defRPr>
              </a:pPr>
              <a:endParaRPr sz="1464"/>
            </a:p>
          </p:txBody>
        </p:sp>
      </p:grpSp>
      <p:sp>
        <p:nvSpPr>
          <p:cNvPr id="2" name="テキスト ボックス 1">
            <a:extLst>
              <a:ext uri="{FF2B5EF4-FFF2-40B4-BE49-F238E27FC236}">
                <a16:creationId xmlns:a16="http://schemas.microsoft.com/office/drawing/2014/main" id="{531B489C-18AD-DABA-B5EB-00A832EFDAA8}"/>
              </a:ext>
            </a:extLst>
          </p:cNvPr>
          <p:cNvSpPr txBox="1"/>
          <p:nvPr/>
        </p:nvSpPr>
        <p:spPr>
          <a:xfrm>
            <a:off x="381000" y="154615"/>
            <a:ext cx="5334000" cy="400110"/>
          </a:xfrm>
          <a:prstGeom prst="rect">
            <a:avLst/>
          </a:prstGeom>
          <a:noFill/>
        </p:spPr>
        <p:txBody>
          <a:bodyPr wrap="square" rtlCol="0">
            <a:spAutoFit/>
          </a:bodyPr>
          <a:lstStyle/>
          <a:p>
            <a:r>
              <a:rPr kumimoji="1" lang="ja-JP" altLang="en-US" sz="2000" b="1" i="0" u="none" strike="noStrike" kern="1200" cap="none" spc="-8" normalizeH="0" baseline="0" noProof="0" dirty="0">
                <a:ln>
                  <a:noFill/>
                </a:ln>
                <a:solidFill>
                  <a:schemeClr val="accent3"/>
                </a:solidFill>
                <a:effectLst/>
                <a:uLnTx/>
                <a:uFillTx/>
                <a:latin typeface="Meiryo UI" panose="020B0604030504040204" pitchFamily="50" charset="-128"/>
                <a:ea typeface="Meiryo UI" panose="020B0604030504040204" pitchFamily="50" charset="-128"/>
                <a:cs typeface="Noto Sans JP"/>
              </a:rPr>
              <a:t>事業化スケジュール</a:t>
            </a:r>
            <a:endParaRPr kumimoji="1" lang="ja-JP" altLang="en-US" sz="2000" dirty="0">
              <a:solidFill>
                <a:schemeClr val="accent3"/>
              </a:solidFill>
            </a:endParaRPr>
          </a:p>
        </p:txBody>
      </p:sp>
      <p:sp>
        <p:nvSpPr>
          <p:cNvPr id="4" name="テキスト ボックス 3">
            <a:extLst>
              <a:ext uri="{FF2B5EF4-FFF2-40B4-BE49-F238E27FC236}">
                <a16:creationId xmlns:a16="http://schemas.microsoft.com/office/drawing/2014/main" id="{A8B334C7-49D1-D45A-5420-3EC2586D6B3D}"/>
              </a:ext>
            </a:extLst>
          </p:cNvPr>
          <p:cNvSpPr txBox="1"/>
          <p:nvPr/>
        </p:nvSpPr>
        <p:spPr>
          <a:xfrm>
            <a:off x="6168555" y="154615"/>
            <a:ext cx="3356445" cy="863698"/>
          </a:xfrm>
          <a:prstGeom prst="rect">
            <a:avLst/>
          </a:prstGeom>
          <a:solidFill>
            <a:schemeClr val="accent6">
              <a:lumMod val="20000"/>
              <a:lumOff val="80000"/>
            </a:schemeClr>
          </a:solidFill>
        </p:spPr>
        <p:txBody>
          <a:bodyPr wrap="square">
            <a:spAutoFit/>
          </a:bodyPr>
          <a:lstStyle/>
          <a:p>
            <a:pPr marL="10329" marR="4132" algn="just">
              <a:lnSpc>
                <a:spcPct val="128099"/>
              </a:lnSpc>
              <a:spcBef>
                <a:spcPts val="77"/>
              </a:spcBef>
              <a:defRPr>
                <a:latin typeface="Noto Sans JP"/>
                <a:ea typeface="Noto Sans JP"/>
                <a:cs typeface="Noto Sans JP"/>
              </a:defRPr>
            </a:pPr>
            <a:r>
              <a:rPr lang="ja-JP" altLang="en-US" sz="976" b="1" dirty="0">
                <a:solidFill>
                  <a:schemeClr val="accent3"/>
                </a:solidFill>
                <a:latin typeface="Meiryo UI" panose="020B0604030504040204" pitchFamily="50" charset="-128"/>
                <a:ea typeface="Meiryo UI" panose="020B0604030504040204" pitchFamily="50" charset="-128"/>
                <a:cs typeface="Noto Sans JP Thin"/>
              </a:rPr>
              <a:t>チェックポイント</a:t>
            </a:r>
            <a:endParaRPr lang="en-US" altLang="ja-JP" sz="976" b="1" dirty="0">
              <a:solidFill>
                <a:schemeClr val="accent3"/>
              </a:solidFill>
              <a:latin typeface="Meiryo UI" panose="020B0604030504040204" pitchFamily="50" charset="-128"/>
              <a:ea typeface="Meiryo UI" panose="020B0604030504040204" pitchFamily="50" charset="-128"/>
              <a:cs typeface="Noto Sans JP Thin"/>
            </a:endParaRPr>
          </a:p>
          <a:p>
            <a:pPr marL="242729" marR="4132" indent="-232400" algn="just">
              <a:lnSpc>
                <a:spcPct val="128099"/>
              </a:lnSpc>
              <a:spcBef>
                <a:spcPts val="77"/>
              </a:spcBef>
              <a:buFont typeface="Arial" panose="020B0604020202020204" pitchFamily="34" charset="0"/>
              <a:buChar char="•"/>
              <a:defRPr>
                <a:latin typeface="Noto Sans JP"/>
                <a:ea typeface="Noto Sans JP"/>
                <a:cs typeface="Noto Sans JP"/>
              </a:defRPr>
            </a:pPr>
            <a:r>
              <a:rPr lang="ja-JP" altLang="en-US" sz="976" b="1" dirty="0">
                <a:solidFill>
                  <a:schemeClr val="accent3"/>
                </a:solidFill>
                <a:latin typeface="Meiryo UI" panose="020B0604030504040204" pitchFamily="50" charset="-128"/>
                <a:ea typeface="Meiryo UI" panose="020B0604030504040204" pitchFamily="50" charset="-128"/>
                <a:cs typeface="Noto Sans JP Thin"/>
              </a:rPr>
              <a:t>事業化に向けたステップと黒字化及びキャッシュフロープラスの状態に到達するスケジュールが示されていること</a:t>
            </a:r>
            <a:endParaRPr lang="en-US" altLang="ja-JP" sz="976" b="1" dirty="0">
              <a:solidFill>
                <a:schemeClr val="accent3"/>
              </a:solidFill>
              <a:latin typeface="Meiryo UI" panose="020B0604030504040204" pitchFamily="50" charset="-128"/>
              <a:ea typeface="Meiryo UI" panose="020B0604030504040204" pitchFamily="50" charset="-128"/>
              <a:cs typeface="Noto Sans JP Thin"/>
            </a:endParaRPr>
          </a:p>
          <a:p>
            <a:pPr marL="242729" marR="4132" indent="-232400" algn="just">
              <a:lnSpc>
                <a:spcPct val="128099"/>
              </a:lnSpc>
              <a:spcBef>
                <a:spcPts val="77"/>
              </a:spcBef>
              <a:buFont typeface="Arial" panose="020B0604020202020204" pitchFamily="34" charset="0"/>
              <a:buChar char="•"/>
              <a:defRPr>
                <a:latin typeface="Noto Sans JP"/>
                <a:ea typeface="Noto Sans JP"/>
                <a:cs typeface="Noto Sans JP"/>
              </a:defRPr>
            </a:pPr>
            <a:r>
              <a:rPr lang="ja-JP" altLang="en-US" sz="976" b="1" dirty="0">
                <a:solidFill>
                  <a:schemeClr val="accent3"/>
                </a:solidFill>
                <a:latin typeface="Meiryo UI" panose="020B0604030504040204" pitchFamily="50" charset="-128"/>
                <a:ea typeface="Meiryo UI" panose="020B0604030504040204" pitchFamily="50" charset="-128"/>
                <a:cs typeface="Noto Sans JP Thin"/>
              </a:rPr>
              <a:t>累損の回収時期が明示されていること</a:t>
            </a:r>
          </a:p>
        </p:txBody>
      </p:sp>
      <p:sp>
        <p:nvSpPr>
          <p:cNvPr id="5" name="object 17">
            <a:extLst>
              <a:ext uri="{FF2B5EF4-FFF2-40B4-BE49-F238E27FC236}">
                <a16:creationId xmlns:a16="http://schemas.microsoft.com/office/drawing/2014/main" id="{F868F572-180E-FBC2-C6CA-1DAB00ABEE79}"/>
              </a:ext>
            </a:extLst>
          </p:cNvPr>
          <p:cNvSpPr txBox="1"/>
          <p:nvPr/>
        </p:nvSpPr>
        <p:spPr>
          <a:xfrm>
            <a:off x="381000" y="758303"/>
            <a:ext cx="5865968" cy="334682"/>
          </a:xfrm>
          <a:prstGeom prst="rect">
            <a:avLst/>
          </a:prstGeom>
        </p:spPr>
        <p:txBody>
          <a:bodyPr vert="horz" wrap="square" lIns="0" tIns="13945" rIns="0" bIns="0" rtlCol="0">
            <a:spAutoFit/>
          </a:bodyPr>
          <a:lstStyle/>
          <a:p>
            <a:pPr marL="10329">
              <a:spcBef>
                <a:spcPts val="110"/>
              </a:spcBef>
              <a:defRPr>
                <a:latin typeface="Noto Sans JP"/>
                <a:ea typeface="Noto Sans JP"/>
                <a:cs typeface="Noto Sans JP"/>
              </a:defRPr>
            </a:pPr>
            <a:r>
              <a:rPr lang="ja-JP" altLang="en-US" sz="1000" spc="-8" dirty="0">
                <a:solidFill>
                  <a:schemeClr val="accent3"/>
                </a:solidFill>
                <a:latin typeface="Meiryo UI" panose="020B0604030504040204" pitchFamily="50" charset="-128"/>
                <a:ea typeface="Meiryo UI" panose="020B0604030504040204" pitchFamily="50" charset="-128"/>
                <a:cs typeface="Noto Sans JP"/>
              </a:rPr>
              <a:t>事業構想から実現までの主なステップと時期を記載してください。</a:t>
            </a:r>
          </a:p>
          <a:p>
            <a:pPr marL="10329">
              <a:spcBef>
                <a:spcPts val="110"/>
              </a:spcBef>
              <a:defRPr>
                <a:latin typeface="Noto Sans JP"/>
                <a:ea typeface="Noto Sans JP"/>
                <a:cs typeface="Noto Sans JP"/>
              </a:defRPr>
            </a:pPr>
            <a:r>
              <a:rPr lang="ja-JP" altLang="en-US" sz="1000" spc="-8" dirty="0">
                <a:solidFill>
                  <a:schemeClr val="accent3"/>
                </a:solidFill>
                <a:latin typeface="Meiryo UI" panose="020B0604030504040204" pitchFamily="50" charset="-128"/>
                <a:ea typeface="Meiryo UI" panose="020B0604030504040204" pitchFamily="50" charset="-128"/>
                <a:cs typeface="Noto Sans JP"/>
              </a:rPr>
              <a:t>立ち上げから黒字化・安定化までの見込み期間を具体的に示してください。</a:t>
            </a:r>
          </a:p>
        </p:txBody>
      </p:sp>
    </p:spTree>
    <p:extLst>
      <p:ext uri="{BB962C8B-B14F-4D97-AF65-F5344CB8AC3E}">
        <p14:creationId xmlns:p14="http://schemas.microsoft.com/office/powerpoint/2010/main" val="23783738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06EA32-19E0-DB24-3DCB-62E3FE2CD022}"/>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id="{0C38BC59-24E0-0418-3AC0-F68EC6C54C0C}"/>
              </a:ext>
            </a:extLst>
          </p:cNvPr>
          <p:cNvSpPr/>
          <p:nvPr/>
        </p:nvSpPr>
        <p:spPr>
          <a:xfrm>
            <a:off x="381000" y="546978"/>
            <a:ext cx="5402849" cy="7747"/>
          </a:xfrm>
          <a:custGeom>
            <a:avLst/>
            <a:gdLst/>
            <a:ahLst/>
            <a:cxnLst/>
            <a:rect l="l" t="t" r="r" b="b"/>
            <a:pathLst>
              <a:path w="6642734" h="9525">
                <a:moveTo>
                  <a:pt x="6642372" y="9355"/>
                </a:moveTo>
                <a:lnTo>
                  <a:pt x="0" y="9355"/>
                </a:lnTo>
                <a:lnTo>
                  <a:pt x="0" y="0"/>
                </a:lnTo>
                <a:lnTo>
                  <a:pt x="6642372" y="0"/>
                </a:lnTo>
                <a:lnTo>
                  <a:pt x="6642372" y="9355"/>
                </a:lnTo>
                <a:close/>
              </a:path>
            </a:pathLst>
          </a:custGeom>
          <a:solidFill>
            <a:srgbClr val="A78F6F"/>
          </a:solidFill>
          <a:ln w="28575">
            <a:solidFill>
              <a:schemeClr val="accent3"/>
            </a:solidFill>
          </a:ln>
        </p:spPr>
        <p:txBody>
          <a:bodyPr wrap="square" lIns="0" tIns="0" rIns="0" bIns="0" rtlCol="0"/>
          <a:lstStyle/>
          <a:p>
            <a:pPr>
              <a:defRPr>
                <a:latin typeface="Noto Sans JP"/>
                <a:ea typeface="Noto Sans JP"/>
                <a:cs typeface="Noto Sans JP"/>
              </a:defRPr>
            </a:pPr>
            <a:endParaRPr sz="1464"/>
          </a:p>
        </p:txBody>
      </p:sp>
      <p:grpSp>
        <p:nvGrpSpPr>
          <p:cNvPr id="13" name="object 13">
            <a:extLst>
              <a:ext uri="{FF2B5EF4-FFF2-40B4-BE49-F238E27FC236}">
                <a16:creationId xmlns:a16="http://schemas.microsoft.com/office/drawing/2014/main" id="{69AD796C-20EF-4ED6-04AC-D974F6BE2742}"/>
              </a:ext>
            </a:extLst>
          </p:cNvPr>
          <p:cNvGrpSpPr/>
          <p:nvPr/>
        </p:nvGrpSpPr>
        <p:grpSpPr>
          <a:xfrm>
            <a:off x="371475" y="947088"/>
            <a:ext cx="9163050" cy="5510862"/>
            <a:chOff x="1577887" y="2947930"/>
            <a:chExt cx="5126990" cy="3060700"/>
          </a:xfrm>
          <a:solidFill>
            <a:schemeClr val="bg1"/>
          </a:solidFill>
        </p:grpSpPr>
        <p:sp>
          <p:nvSpPr>
            <p:cNvPr id="14" name="object 14">
              <a:extLst>
                <a:ext uri="{FF2B5EF4-FFF2-40B4-BE49-F238E27FC236}">
                  <a16:creationId xmlns:a16="http://schemas.microsoft.com/office/drawing/2014/main" id="{E3BC2993-E7BE-5DB6-6E26-0881AC9A525A}"/>
                </a:ext>
              </a:extLst>
            </p:cNvPr>
            <p:cNvSpPr/>
            <p:nvPr/>
          </p:nvSpPr>
          <p:spPr>
            <a:xfrm>
              <a:off x="1582808" y="2952851"/>
              <a:ext cx="5117465" cy="3050540"/>
            </a:xfrm>
            <a:custGeom>
              <a:avLst/>
              <a:gdLst/>
              <a:ahLst/>
              <a:cxnLst/>
              <a:rect l="l" t="t" r="r" b="b"/>
              <a:pathLst>
                <a:path w="5117465" h="3050540">
                  <a:moveTo>
                    <a:pt x="5043476" y="3050537"/>
                  </a:moveTo>
                  <a:lnTo>
                    <a:pt x="73554" y="3050537"/>
                  </a:lnTo>
                  <a:lnTo>
                    <a:pt x="68435" y="3050033"/>
                  </a:lnTo>
                  <a:lnTo>
                    <a:pt x="30689" y="3034398"/>
                  </a:lnTo>
                  <a:lnTo>
                    <a:pt x="4014" y="2997164"/>
                  </a:lnTo>
                  <a:lnTo>
                    <a:pt x="0" y="2976983"/>
                  </a:lnTo>
                  <a:lnTo>
                    <a:pt x="0" y="73554"/>
                  </a:lnTo>
                  <a:lnTo>
                    <a:pt x="16138" y="30689"/>
                  </a:lnTo>
                  <a:lnTo>
                    <a:pt x="53372" y="4014"/>
                  </a:lnTo>
                  <a:lnTo>
                    <a:pt x="73554" y="0"/>
                  </a:lnTo>
                  <a:lnTo>
                    <a:pt x="78723" y="0"/>
                  </a:lnTo>
                  <a:lnTo>
                    <a:pt x="5043476" y="0"/>
                  </a:lnTo>
                  <a:lnTo>
                    <a:pt x="5086341" y="16138"/>
                  </a:lnTo>
                  <a:lnTo>
                    <a:pt x="5113016" y="53372"/>
                  </a:lnTo>
                  <a:lnTo>
                    <a:pt x="5117030" y="73554"/>
                  </a:lnTo>
                  <a:lnTo>
                    <a:pt x="5117030" y="2976983"/>
                  </a:lnTo>
                  <a:lnTo>
                    <a:pt x="5100891" y="3019848"/>
                  </a:lnTo>
                  <a:lnTo>
                    <a:pt x="5063657" y="3046522"/>
                  </a:lnTo>
                  <a:lnTo>
                    <a:pt x="5048595" y="3050033"/>
                  </a:lnTo>
                  <a:lnTo>
                    <a:pt x="5043476" y="3050537"/>
                  </a:lnTo>
                  <a:close/>
                </a:path>
              </a:pathLst>
            </a:custGeom>
            <a:grpFill/>
          </p:spPr>
          <p:txBody>
            <a:bodyPr wrap="square" lIns="0" tIns="0" rIns="0" bIns="0" rtlCol="0"/>
            <a:lstStyle/>
            <a:p>
              <a:pPr>
                <a:defRPr>
                  <a:latin typeface="Noto Sans JP"/>
                  <a:ea typeface="Noto Sans JP"/>
                  <a:cs typeface="Noto Sans JP"/>
                </a:defRPr>
              </a:pPr>
              <a:endParaRPr sz="1464"/>
            </a:p>
          </p:txBody>
        </p:sp>
        <p:sp>
          <p:nvSpPr>
            <p:cNvPr id="15" name="object 15">
              <a:extLst>
                <a:ext uri="{FF2B5EF4-FFF2-40B4-BE49-F238E27FC236}">
                  <a16:creationId xmlns:a16="http://schemas.microsoft.com/office/drawing/2014/main" id="{26161817-2A47-6307-7C40-97B0531A0F95}"/>
                </a:ext>
              </a:extLst>
            </p:cNvPr>
            <p:cNvSpPr/>
            <p:nvPr/>
          </p:nvSpPr>
          <p:spPr>
            <a:xfrm>
              <a:off x="1582808" y="2952851"/>
              <a:ext cx="5117465" cy="3050540"/>
            </a:xfrm>
            <a:custGeom>
              <a:avLst/>
              <a:gdLst/>
              <a:ahLst/>
              <a:cxnLst/>
              <a:rect l="l" t="t" r="r" b="b"/>
              <a:pathLst>
                <a:path w="5117465" h="3050540">
                  <a:moveTo>
                    <a:pt x="78723" y="0"/>
                  </a:moveTo>
                  <a:lnTo>
                    <a:pt x="5038307" y="0"/>
                  </a:lnTo>
                  <a:lnTo>
                    <a:pt x="5043476" y="0"/>
                  </a:lnTo>
                  <a:lnTo>
                    <a:pt x="5048595" y="504"/>
                  </a:lnTo>
                  <a:lnTo>
                    <a:pt x="5053665" y="1512"/>
                  </a:lnTo>
                  <a:lnTo>
                    <a:pt x="5058735" y="2520"/>
                  </a:lnTo>
                  <a:lnTo>
                    <a:pt x="5063657" y="4014"/>
                  </a:lnTo>
                  <a:lnTo>
                    <a:pt x="5068432" y="5992"/>
                  </a:lnTo>
                  <a:lnTo>
                    <a:pt x="5073208" y="7970"/>
                  </a:lnTo>
                  <a:lnTo>
                    <a:pt x="5077745" y="10395"/>
                  </a:lnTo>
                  <a:lnTo>
                    <a:pt x="5082042" y="13267"/>
                  </a:lnTo>
                  <a:lnTo>
                    <a:pt x="5086341" y="16138"/>
                  </a:lnTo>
                  <a:lnTo>
                    <a:pt x="5090318" y="19402"/>
                  </a:lnTo>
                  <a:lnTo>
                    <a:pt x="5093973" y="23057"/>
                  </a:lnTo>
                  <a:lnTo>
                    <a:pt x="5097628" y="26712"/>
                  </a:lnTo>
                  <a:lnTo>
                    <a:pt x="5100891" y="30689"/>
                  </a:lnTo>
                  <a:lnTo>
                    <a:pt x="5103763" y="34986"/>
                  </a:lnTo>
                  <a:lnTo>
                    <a:pt x="5106634" y="39284"/>
                  </a:lnTo>
                  <a:lnTo>
                    <a:pt x="5109060" y="43821"/>
                  </a:lnTo>
                  <a:lnTo>
                    <a:pt x="5111037" y="48597"/>
                  </a:lnTo>
                  <a:lnTo>
                    <a:pt x="5113016" y="53372"/>
                  </a:lnTo>
                  <a:lnTo>
                    <a:pt x="5114510" y="58295"/>
                  </a:lnTo>
                  <a:lnTo>
                    <a:pt x="5115518" y="63365"/>
                  </a:lnTo>
                  <a:lnTo>
                    <a:pt x="5116526" y="68435"/>
                  </a:lnTo>
                  <a:lnTo>
                    <a:pt x="5117030" y="73554"/>
                  </a:lnTo>
                  <a:lnTo>
                    <a:pt x="5117030" y="78723"/>
                  </a:lnTo>
                  <a:lnTo>
                    <a:pt x="5117030" y="2971814"/>
                  </a:lnTo>
                  <a:lnTo>
                    <a:pt x="5117030" y="2976983"/>
                  </a:lnTo>
                  <a:lnTo>
                    <a:pt x="5116526" y="2982102"/>
                  </a:lnTo>
                  <a:lnTo>
                    <a:pt x="5115518" y="2987171"/>
                  </a:lnTo>
                  <a:lnTo>
                    <a:pt x="5114510" y="2992241"/>
                  </a:lnTo>
                  <a:lnTo>
                    <a:pt x="5113016" y="2997164"/>
                  </a:lnTo>
                  <a:lnTo>
                    <a:pt x="5111037" y="3001939"/>
                  </a:lnTo>
                  <a:lnTo>
                    <a:pt x="5109060" y="3006715"/>
                  </a:lnTo>
                  <a:lnTo>
                    <a:pt x="5082042" y="3037269"/>
                  </a:lnTo>
                  <a:lnTo>
                    <a:pt x="5077745" y="3040141"/>
                  </a:lnTo>
                  <a:lnTo>
                    <a:pt x="5073208" y="3042566"/>
                  </a:lnTo>
                  <a:lnTo>
                    <a:pt x="5068432" y="3044544"/>
                  </a:lnTo>
                  <a:lnTo>
                    <a:pt x="5063657" y="3046522"/>
                  </a:lnTo>
                  <a:lnTo>
                    <a:pt x="5038307" y="3050537"/>
                  </a:lnTo>
                  <a:lnTo>
                    <a:pt x="78723" y="3050537"/>
                  </a:lnTo>
                  <a:lnTo>
                    <a:pt x="39284" y="3040141"/>
                  </a:lnTo>
                  <a:lnTo>
                    <a:pt x="34987" y="3037269"/>
                  </a:lnTo>
                  <a:lnTo>
                    <a:pt x="30689" y="3034398"/>
                  </a:lnTo>
                  <a:lnTo>
                    <a:pt x="13267" y="3015550"/>
                  </a:lnTo>
                  <a:lnTo>
                    <a:pt x="10395" y="3011252"/>
                  </a:lnTo>
                  <a:lnTo>
                    <a:pt x="7970" y="3006715"/>
                  </a:lnTo>
                  <a:lnTo>
                    <a:pt x="5992" y="3001939"/>
                  </a:lnTo>
                  <a:lnTo>
                    <a:pt x="4014" y="2997164"/>
                  </a:lnTo>
                  <a:lnTo>
                    <a:pt x="2521" y="2992241"/>
                  </a:lnTo>
                  <a:lnTo>
                    <a:pt x="1512" y="2987171"/>
                  </a:lnTo>
                  <a:lnTo>
                    <a:pt x="504" y="2982102"/>
                  </a:lnTo>
                  <a:lnTo>
                    <a:pt x="0" y="2976983"/>
                  </a:lnTo>
                  <a:lnTo>
                    <a:pt x="0" y="2971814"/>
                  </a:lnTo>
                  <a:lnTo>
                    <a:pt x="0" y="78723"/>
                  </a:lnTo>
                  <a:lnTo>
                    <a:pt x="0" y="73554"/>
                  </a:lnTo>
                  <a:lnTo>
                    <a:pt x="504" y="68435"/>
                  </a:lnTo>
                  <a:lnTo>
                    <a:pt x="1512" y="63365"/>
                  </a:lnTo>
                  <a:lnTo>
                    <a:pt x="2521" y="58295"/>
                  </a:lnTo>
                  <a:lnTo>
                    <a:pt x="4014" y="53372"/>
                  </a:lnTo>
                  <a:lnTo>
                    <a:pt x="5992" y="48597"/>
                  </a:lnTo>
                  <a:lnTo>
                    <a:pt x="7970" y="43821"/>
                  </a:lnTo>
                  <a:lnTo>
                    <a:pt x="23057" y="23057"/>
                  </a:lnTo>
                  <a:lnTo>
                    <a:pt x="26712" y="19402"/>
                  </a:lnTo>
                  <a:lnTo>
                    <a:pt x="48597" y="5992"/>
                  </a:lnTo>
                  <a:lnTo>
                    <a:pt x="53372" y="4014"/>
                  </a:lnTo>
                  <a:lnTo>
                    <a:pt x="58295" y="2520"/>
                  </a:lnTo>
                  <a:lnTo>
                    <a:pt x="63365" y="1512"/>
                  </a:lnTo>
                  <a:lnTo>
                    <a:pt x="68435" y="504"/>
                  </a:lnTo>
                  <a:lnTo>
                    <a:pt x="73554" y="0"/>
                  </a:lnTo>
                  <a:lnTo>
                    <a:pt x="78723" y="0"/>
                  </a:lnTo>
                  <a:close/>
                </a:path>
              </a:pathLst>
            </a:custGeom>
            <a:grpFill/>
            <a:ln w="9840">
              <a:solidFill>
                <a:schemeClr val="accent3"/>
              </a:solidFill>
            </a:ln>
          </p:spPr>
          <p:txBody>
            <a:bodyPr wrap="square" lIns="0" tIns="0" rIns="0" bIns="0" rtlCol="0"/>
            <a:lstStyle/>
            <a:p>
              <a:pPr>
                <a:defRPr>
                  <a:latin typeface="Noto Sans JP"/>
                  <a:ea typeface="Noto Sans JP"/>
                  <a:cs typeface="Noto Sans JP"/>
                </a:defRPr>
              </a:pPr>
              <a:endParaRPr sz="1464"/>
            </a:p>
          </p:txBody>
        </p:sp>
      </p:grpSp>
      <p:sp>
        <p:nvSpPr>
          <p:cNvPr id="17" name="object 17">
            <a:extLst>
              <a:ext uri="{FF2B5EF4-FFF2-40B4-BE49-F238E27FC236}">
                <a16:creationId xmlns:a16="http://schemas.microsoft.com/office/drawing/2014/main" id="{559AFAD2-261D-659E-72CE-46E9C5AF3700}"/>
              </a:ext>
            </a:extLst>
          </p:cNvPr>
          <p:cNvSpPr txBox="1"/>
          <p:nvPr/>
        </p:nvSpPr>
        <p:spPr>
          <a:xfrm>
            <a:off x="381000" y="641605"/>
            <a:ext cx="5865968" cy="167969"/>
          </a:xfrm>
          <a:prstGeom prst="rect">
            <a:avLst/>
          </a:prstGeom>
        </p:spPr>
        <p:txBody>
          <a:bodyPr vert="horz" wrap="square" lIns="0" tIns="13945" rIns="0" bIns="0" rtlCol="0">
            <a:spAutoFit/>
          </a:bodyPr>
          <a:lstStyle/>
          <a:p>
            <a:pPr marL="10329">
              <a:spcBef>
                <a:spcPts val="110"/>
              </a:spcBef>
              <a:defRPr>
                <a:latin typeface="Noto Sans JP"/>
                <a:ea typeface="Noto Sans JP"/>
                <a:cs typeface="Noto Sans JP"/>
              </a:defRPr>
            </a:pPr>
            <a:r>
              <a:rPr sz="1000" spc="-8" dirty="0">
                <a:solidFill>
                  <a:schemeClr val="accent3"/>
                </a:solidFill>
                <a:latin typeface="Meiryo UI" panose="020B0604030504040204" pitchFamily="50" charset="-128"/>
                <a:ea typeface="Meiryo UI" panose="020B0604030504040204" pitchFamily="50" charset="-128"/>
                <a:cs typeface="Noto Sans JP"/>
              </a:rPr>
              <a:t>ステークホルダー</a:t>
            </a:r>
            <a:r>
              <a:rPr lang="ja-JP" altLang="en-US" sz="1000" spc="-8" dirty="0">
                <a:solidFill>
                  <a:schemeClr val="accent3"/>
                </a:solidFill>
                <a:latin typeface="Meiryo UI" panose="020B0604030504040204" pitchFamily="50" charset="-128"/>
                <a:ea typeface="Meiryo UI" panose="020B0604030504040204" pitchFamily="50" charset="-128"/>
                <a:cs typeface="Noto Sans JP"/>
              </a:rPr>
              <a:t>、提供価値、収益</a:t>
            </a:r>
            <a:r>
              <a:rPr lang="en-US" altLang="ja-JP" sz="1000" spc="-8" dirty="0">
                <a:solidFill>
                  <a:schemeClr val="accent3"/>
                </a:solidFill>
                <a:latin typeface="Meiryo UI" panose="020B0604030504040204" pitchFamily="50" charset="-128"/>
                <a:ea typeface="Meiryo UI" panose="020B0604030504040204" pitchFamily="50" charset="-128"/>
                <a:cs typeface="Noto Sans JP"/>
              </a:rPr>
              <a:t>/</a:t>
            </a:r>
            <a:r>
              <a:rPr lang="ja-JP" altLang="en-US" sz="1000" spc="-8" dirty="0">
                <a:solidFill>
                  <a:schemeClr val="accent3"/>
                </a:solidFill>
                <a:latin typeface="Meiryo UI" panose="020B0604030504040204" pitchFamily="50" charset="-128"/>
                <a:ea typeface="Meiryo UI" panose="020B0604030504040204" pitchFamily="50" charset="-128"/>
                <a:cs typeface="Noto Sans JP"/>
              </a:rPr>
              <a:t>コスト、チャネルを図示してください。</a:t>
            </a:r>
            <a:endParaRPr sz="1000" dirty="0">
              <a:solidFill>
                <a:schemeClr val="accent3"/>
              </a:solidFill>
              <a:latin typeface="Meiryo UI" panose="020B0604030504040204" pitchFamily="50" charset="-128"/>
              <a:ea typeface="Meiryo UI" panose="020B0604030504040204" pitchFamily="50" charset="-128"/>
              <a:cs typeface="Noto Sans JP Thin"/>
            </a:endParaRPr>
          </a:p>
        </p:txBody>
      </p:sp>
      <p:sp>
        <p:nvSpPr>
          <p:cNvPr id="2" name="テキスト ボックス 1">
            <a:extLst>
              <a:ext uri="{FF2B5EF4-FFF2-40B4-BE49-F238E27FC236}">
                <a16:creationId xmlns:a16="http://schemas.microsoft.com/office/drawing/2014/main" id="{C7572498-077E-537C-3F42-90A2EE2B7D2C}"/>
              </a:ext>
            </a:extLst>
          </p:cNvPr>
          <p:cNvSpPr txBox="1"/>
          <p:nvPr/>
        </p:nvSpPr>
        <p:spPr>
          <a:xfrm>
            <a:off x="381000" y="154615"/>
            <a:ext cx="4400550" cy="400110"/>
          </a:xfrm>
          <a:prstGeom prst="rect">
            <a:avLst/>
          </a:prstGeom>
          <a:noFill/>
        </p:spPr>
        <p:txBody>
          <a:bodyPr wrap="square" rtlCol="0">
            <a:spAutoFit/>
          </a:bodyPr>
          <a:lstStyle/>
          <a:p>
            <a:r>
              <a:rPr kumimoji="1" lang="ja-JP" altLang="en-US" sz="2000" b="1" i="0" u="none" strike="noStrike" kern="1200" cap="none" spc="-8" normalizeH="0" baseline="0" noProof="0" dirty="0">
                <a:ln>
                  <a:noFill/>
                </a:ln>
                <a:solidFill>
                  <a:schemeClr val="accent3"/>
                </a:solidFill>
                <a:effectLst/>
                <a:uLnTx/>
                <a:uFillTx/>
                <a:latin typeface="Meiryo UI" panose="020B0604030504040204" pitchFamily="50" charset="-128"/>
                <a:ea typeface="Meiryo UI" panose="020B0604030504040204" pitchFamily="50" charset="-128"/>
                <a:cs typeface="Noto Sans JP"/>
              </a:rPr>
              <a:t>ビジネスモデル図　例</a:t>
            </a:r>
            <a:endParaRPr kumimoji="1" lang="ja-JP" altLang="en-US" sz="2000" dirty="0">
              <a:solidFill>
                <a:schemeClr val="accent3"/>
              </a:solidFill>
            </a:endParaRPr>
          </a:p>
        </p:txBody>
      </p:sp>
      <p:sp>
        <p:nvSpPr>
          <p:cNvPr id="9" name="object 10">
            <a:extLst>
              <a:ext uri="{FF2B5EF4-FFF2-40B4-BE49-F238E27FC236}">
                <a16:creationId xmlns:a16="http://schemas.microsoft.com/office/drawing/2014/main" id="{CA442C47-2A08-2D55-1C31-4F4288C46FA5}"/>
              </a:ext>
            </a:extLst>
          </p:cNvPr>
          <p:cNvSpPr txBox="1"/>
          <p:nvPr/>
        </p:nvSpPr>
        <p:spPr>
          <a:xfrm>
            <a:off x="685228" y="2308721"/>
            <a:ext cx="2693614" cy="851207"/>
          </a:xfrm>
          <a:prstGeom prst="rect">
            <a:avLst/>
          </a:prstGeom>
        </p:spPr>
        <p:txBody>
          <a:bodyPr vert="horz" wrap="square" lIns="0" tIns="12395" rIns="0" bIns="0" rtlCol="0">
            <a:spAutoFit/>
          </a:bodyPr>
          <a:lstStyle/>
          <a:p>
            <a:pPr marL="10329">
              <a:spcBef>
                <a:spcPts val="98"/>
              </a:spcBef>
              <a:defRPr>
                <a:latin typeface="Noto Sans JP"/>
                <a:ea typeface="Noto Sans JP"/>
                <a:cs typeface="Noto Sans JP"/>
              </a:defRPr>
            </a:pPr>
            <a:r>
              <a:rPr lang="ja-JP" altLang="en-US" sz="1600" b="1" spc="-16" dirty="0">
                <a:solidFill>
                  <a:schemeClr val="accent3"/>
                </a:solidFill>
                <a:latin typeface="Meiryo UI" panose="020B0604030504040204" pitchFamily="50" charset="-128"/>
                <a:ea typeface="Meiryo UI" panose="020B0604030504040204" pitchFamily="50" charset="-128"/>
                <a:cs typeface="PMingLiU"/>
              </a:rPr>
              <a:t>ステークホルダー</a:t>
            </a:r>
            <a:endParaRPr lang="en-US" altLang="ja-JP" sz="1600" b="1" dirty="0">
              <a:solidFill>
                <a:schemeClr val="accent3"/>
              </a:solidFill>
              <a:latin typeface="Meiryo UI" panose="020B0604030504040204" pitchFamily="50" charset="-128"/>
              <a:ea typeface="Meiryo UI" panose="020B0604030504040204" pitchFamily="50" charset="-128"/>
              <a:cs typeface="PMingLiU"/>
            </a:endParaRPr>
          </a:p>
          <a:p>
            <a:pPr marL="242729" indent="-232400">
              <a:spcBef>
                <a:spcPts val="98"/>
              </a:spcBef>
              <a:buFont typeface="Arial" panose="020B0604020202020204" pitchFamily="34" charset="0"/>
              <a:buChar char="•"/>
              <a:defRPr>
                <a:latin typeface="Noto Sans JP"/>
                <a:ea typeface="Noto Sans JP"/>
                <a:cs typeface="Noto Sans JP"/>
              </a:defRPr>
            </a:pPr>
            <a:r>
              <a:rPr lang="ja-JP" altLang="en-US" sz="1200" spc="16" dirty="0">
                <a:solidFill>
                  <a:srgbClr val="333333"/>
                </a:solidFill>
                <a:latin typeface="Meiryo UI" panose="020B0604030504040204" pitchFamily="50" charset="-128"/>
                <a:ea typeface="Meiryo UI" panose="020B0604030504040204" pitchFamily="50" charset="-128"/>
                <a:cs typeface="Noto Sans JP"/>
              </a:rPr>
              <a:t>ユーザー</a:t>
            </a:r>
            <a:endParaRPr lang="en-US" altLang="ja-JP" sz="1200" spc="16" dirty="0">
              <a:solidFill>
                <a:srgbClr val="333333"/>
              </a:solidFill>
              <a:latin typeface="Meiryo UI" panose="020B0604030504040204" pitchFamily="50" charset="-128"/>
              <a:ea typeface="Meiryo UI" panose="020B0604030504040204" pitchFamily="50" charset="-128"/>
              <a:cs typeface="Noto Sans JP"/>
            </a:endParaRPr>
          </a:p>
          <a:p>
            <a:pPr marL="242729" indent="-232400">
              <a:spcBef>
                <a:spcPts val="98"/>
              </a:spcBef>
              <a:buFont typeface="Arial" panose="020B0604020202020204" pitchFamily="34" charset="0"/>
              <a:buChar char="•"/>
              <a:defRPr>
                <a:latin typeface="Noto Sans JP"/>
                <a:ea typeface="Noto Sans JP"/>
                <a:cs typeface="Noto Sans JP"/>
              </a:defRPr>
            </a:pPr>
            <a:r>
              <a:rPr lang="ja-JP" altLang="en-US" sz="1200" spc="16" dirty="0">
                <a:solidFill>
                  <a:srgbClr val="333333"/>
                </a:solidFill>
                <a:latin typeface="Meiryo UI" panose="020B0604030504040204" pitchFamily="50" charset="-128"/>
                <a:ea typeface="Meiryo UI" panose="020B0604030504040204" pitchFamily="50" charset="-128"/>
                <a:cs typeface="Noto Sans JP Thin"/>
              </a:rPr>
              <a:t>レストラン</a:t>
            </a:r>
            <a:endParaRPr lang="en-US" altLang="ja-JP" sz="1200" spc="16" dirty="0">
              <a:solidFill>
                <a:srgbClr val="333333"/>
              </a:solidFill>
              <a:latin typeface="Meiryo UI" panose="020B0604030504040204" pitchFamily="50" charset="-128"/>
              <a:ea typeface="Meiryo UI" panose="020B0604030504040204" pitchFamily="50" charset="-128"/>
              <a:cs typeface="Noto Sans JP Thin"/>
            </a:endParaRPr>
          </a:p>
          <a:p>
            <a:pPr marL="242729" indent="-232400">
              <a:spcBef>
                <a:spcPts val="98"/>
              </a:spcBef>
              <a:buFont typeface="Arial" panose="020B0604020202020204" pitchFamily="34" charset="0"/>
              <a:buChar char="•"/>
              <a:defRPr>
                <a:latin typeface="Noto Sans JP"/>
                <a:ea typeface="Noto Sans JP"/>
                <a:cs typeface="Noto Sans JP"/>
              </a:defRPr>
            </a:pPr>
            <a:r>
              <a:rPr lang="ja-JP" altLang="en-US" sz="1200" spc="16" dirty="0">
                <a:solidFill>
                  <a:srgbClr val="333333"/>
                </a:solidFill>
                <a:latin typeface="Meiryo UI" panose="020B0604030504040204" pitchFamily="50" charset="-128"/>
                <a:ea typeface="Meiryo UI" panose="020B0604030504040204" pitchFamily="50" charset="-128"/>
                <a:cs typeface="Noto Sans JP Thin"/>
              </a:rPr>
              <a:t>配達パートナー</a:t>
            </a:r>
            <a:endParaRPr sz="1139" dirty="0">
              <a:latin typeface="Meiryo UI" panose="020B0604030504040204" pitchFamily="50" charset="-128"/>
              <a:ea typeface="Meiryo UI" panose="020B0604030504040204" pitchFamily="50" charset="-128"/>
              <a:cs typeface="Noto Sans JP Thin"/>
            </a:endParaRPr>
          </a:p>
        </p:txBody>
      </p:sp>
      <p:sp>
        <p:nvSpPr>
          <p:cNvPr id="10" name="object 10">
            <a:extLst>
              <a:ext uri="{FF2B5EF4-FFF2-40B4-BE49-F238E27FC236}">
                <a16:creationId xmlns:a16="http://schemas.microsoft.com/office/drawing/2014/main" id="{B25D5936-7F6F-BDD9-0FA8-51681A4E299A}"/>
              </a:ext>
            </a:extLst>
          </p:cNvPr>
          <p:cNvSpPr txBox="1"/>
          <p:nvPr/>
        </p:nvSpPr>
        <p:spPr>
          <a:xfrm>
            <a:off x="5963460" y="4201615"/>
            <a:ext cx="3586343" cy="640893"/>
          </a:xfrm>
          <a:prstGeom prst="rect">
            <a:avLst/>
          </a:prstGeom>
        </p:spPr>
        <p:txBody>
          <a:bodyPr vert="horz" wrap="square" lIns="0" tIns="12395" rIns="0" bIns="0" rtlCol="0">
            <a:spAutoFit/>
          </a:bodyPr>
          <a:lstStyle/>
          <a:p>
            <a:pPr marL="10329">
              <a:spcBef>
                <a:spcPts val="98"/>
              </a:spcBef>
              <a:defRPr>
                <a:latin typeface="Noto Sans JP"/>
                <a:ea typeface="Noto Sans JP"/>
                <a:cs typeface="Noto Sans JP"/>
              </a:defRPr>
            </a:pPr>
            <a:r>
              <a:rPr lang="ja-JP" altLang="en-US" sz="1600" b="1" spc="-8" dirty="0">
                <a:solidFill>
                  <a:schemeClr val="accent3"/>
                </a:solidFill>
                <a:latin typeface="Meiryo UI" panose="020B0604030504040204" pitchFamily="50" charset="-128"/>
                <a:ea typeface="Meiryo UI" panose="020B0604030504040204" pitchFamily="50" charset="-128"/>
                <a:cs typeface="Noto Sans JP"/>
              </a:rPr>
              <a:t>チャネル</a:t>
            </a:r>
            <a:endParaRPr lang="en-US" altLang="ja-JP" sz="1600" b="1" spc="-8" dirty="0">
              <a:solidFill>
                <a:schemeClr val="accent3"/>
              </a:solidFill>
              <a:latin typeface="Meiryo UI" panose="020B0604030504040204" pitchFamily="50" charset="-128"/>
              <a:ea typeface="Meiryo UI" panose="020B0604030504040204" pitchFamily="50" charset="-128"/>
              <a:cs typeface="Noto Sans JP"/>
            </a:endParaRPr>
          </a:p>
          <a:p>
            <a:pPr marL="10329">
              <a:spcBef>
                <a:spcPts val="98"/>
              </a:spcBef>
              <a:defRPr>
                <a:latin typeface="Noto Sans JP"/>
                <a:ea typeface="Noto Sans JP"/>
                <a:cs typeface="Noto Sans JP"/>
              </a:defRPr>
            </a:pPr>
            <a:r>
              <a:rPr lang="ja-JP" altLang="en-US" sz="1200" spc="-20" dirty="0">
                <a:solidFill>
                  <a:srgbClr val="333333"/>
                </a:solidFill>
                <a:latin typeface="Meiryo UI" panose="020B0604030504040204" pitchFamily="50" charset="-128"/>
                <a:ea typeface="Meiryo UI" panose="020B0604030504040204" pitchFamily="50" charset="-128"/>
                <a:cs typeface="Noto Sans JP"/>
              </a:rPr>
              <a:t>ユーザー、レストラン、配達パートナーを繋ぎ、注</a:t>
            </a:r>
            <a:r>
              <a:rPr lang="ja-JP" altLang="en-US" sz="1200" spc="-8" dirty="0">
                <a:solidFill>
                  <a:srgbClr val="333333"/>
                </a:solidFill>
                <a:latin typeface="Meiryo UI" panose="020B0604030504040204" pitchFamily="50" charset="-128"/>
                <a:ea typeface="Meiryo UI" panose="020B0604030504040204" pitchFamily="50" charset="-128"/>
                <a:cs typeface="Noto Sans JP"/>
              </a:rPr>
              <a:t>文から配達、決済までを効率的に管理するマッチン</a:t>
            </a:r>
            <a:r>
              <a:rPr lang="ja-JP" altLang="en-US" sz="1200" spc="-16" dirty="0">
                <a:solidFill>
                  <a:srgbClr val="333333"/>
                </a:solidFill>
                <a:latin typeface="Meiryo UI" panose="020B0604030504040204" pitchFamily="50" charset="-128"/>
                <a:ea typeface="Meiryo UI" panose="020B0604030504040204" pitchFamily="50" charset="-128"/>
                <a:cs typeface="Noto Sans JP"/>
              </a:rPr>
              <a:t>グプラットフォーム</a:t>
            </a:r>
            <a:endParaRPr lang="ja-JP" altLang="en-US" sz="1200" dirty="0">
              <a:latin typeface="Meiryo UI" panose="020B0604030504040204" pitchFamily="50" charset="-128"/>
              <a:ea typeface="Meiryo UI" panose="020B0604030504040204" pitchFamily="50" charset="-128"/>
              <a:cs typeface="Noto Sans JP Thin"/>
            </a:endParaRPr>
          </a:p>
        </p:txBody>
      </p:sp>
      <p:sp>
        <p:nvSpPr>
          <p:cNvPr id="11" name="object 10">
            <a:extLst>
              <a:ext uri="{FF2B5EF4-FFF2-40B4-BE49-F238E27FC236}">
                <a16:creationId xmlns:a16="http://schemas.microsoft.com/office/drawing/2014/main" id="{580DD613-D3D9-87A5-9EE7-1FCBBC7855C3}"/>
              </a:ext>
            </a:extLst>
          </p:cNvPr>
          <p:cNvSpPr txBox="1"/>
          <p:nvPr/>
        </p:nvSpPr>
        <p:spPr>
          <a:xfrm>
            <a:off x="796716" y="5258348"/>
            <a:ext cx="6938256" cy="1048697"/>
          </a:xfrm>
          <a:prstGeom prst="rect">
            <a:avLst/>
          </a:prstGeom>
        </p:spPr>
        <p:txBody>
          <a:bodyPr vert="horz" wrap="square" lIns="0" tIns="12395" rIns="0" bIns="0" rtlCol="0">
            <a:spAutoFit/>
          </a:bodyPr>
          <a:lstStyle/>
          <a:p>
            <a:pPr marL="10329" marR="0" lvl="0" indent="0" algn="l" defTabSz="457200" rtl="0" eaLnBrk="1" fontAlgn="auto" latinLnBrk="0" hangingPunct="1">
              <a:lnSpc>
                <a:spcPct val="100000"/>
              </a:lnSpc>
              <a:spcBef>
                <a:spcPts val="98"/>
              </a:spcBef>
              <a:spcAft>
                <a:spcPts val="0"/>
              </a:spcAft>
              <a:buClrTx/>
              <a:buSzTx/>
              <a:buFontTx/>
              <a:buNone/>
              <a:tabLst/>
              <a:defRPr>
                <a:latin typeface="Noto Sans JP"/>
                <a:ea typeface="Noto Sans JP"/>
                <a:cs typeface="Noto Sans JP"/>
              </a:defRPr>
            </a:pPr>
            <a:r>
              <a:rPr lang="ja-JP" altLang="en-US" sz="1600" b="1" spc="-8" dirty="0">
                <a:solidFill>
                  <a:schemeClr val="accent3"/>
                </a:solidFill>
                <a:latin typeface="Meiryo UI" panose="020B0604030504040204" pitchFamily="50" charset="-128"/>
                <a:ea typeface="Meiryo UI" panose="020B0604030504040204" pitchFamily="50" charset="-128"/>
                <a:cs typeface="Noto Sans JP"/>
              </a:rPr>
              <a:t>提供価値</a:t>
            </a:r>
            <a:endParaRPr kumimoji="0" lang="en-US" altLang="ja-JP" sz="1600" b="1" i="0" u="none" strike="noStrike" kern="1200" cap="none" spc="-8" normalizeH="0" baseline="0" noProof="0" dirty="0">
              <a:ln>
                <a:noFill/>
              </a:ln>
              <a:solidFill>
                <a:schemeClr val="accent3"/>
              </a:solidFill>
              <a:effectLst/>
              <a:uLnTx/>
              <a:uFillTx/>
              <a:latin typeface="Meiryo UI" panose="020B0604030504040204" pitchFamily="50" charset="-128"/>
              <a:ea typeface="Meiryo UI" panose="020B0604030504040204" pitchFamily="50" charset="-128"/>
              <a:cs typeface="Noto Sans JP"/>
            </a:endParaRPr>
          </a:p>
          <a:p>
            <a:pPr marL="242729" indent="-232400">
              <a:spcBef>
                <a:spcPts val="98"/>
              </a:spcBef>
              <a:buFont typeface="Arial" panose="020B0604020202020204" pitchFamily="34" charset="0"/>
              <a:buChar char="•"/>
              <a:defRPr>
                <a:latin typeface="Noto Sans JP"/>
                <a:ea typeface="Noto Sans JP"/>
                <a:cs typeface="Noto Sans JP"/>
              </a:defRPr>
            </a:pPr>
            <a:r>
              <a:rPr lang="ja-JP" altLang="en-US" sz="1200" dirty="0">
                <a:latin typeface="Meiryo UI" panose="020B0604030504040204" pitchFamily="50" charset="-128"/>
                <a:ea typeface="Meiryo UI" panose="020B0604030504040204" pitchFamily="50" charset="-128"/>
                <a:cs typeface="PMingLiU"/>
              </a:rPr>
              <a:t>利便性：アプリで簡単に注文でき、好きな場所で食事を受け取れる</a:t>
            </a:r>
            <a:endParaRPr lang="en-US" altLang="ja-JP" sz="1200" dirty="0">
              <a:latin typeface="Meiryo UI" panose="020B0604030504040204" pitchFamily="50" charset="-128"/>
              <a:ea typeface="Meiryo UI" panose="020B0604030504040204" pitchFamily="50" charset="-128"/>
              <a:cs typeface="PMingLiU"/>
            </a:endParaRPr>
          </a:p>
          <a:p>
            <a:pPr marL="242729" indent="-232400">
              <a:spcBef>
                <a:spcPts val="98"/>
              </a:spcBef>
              <a:buFont typeface="Arial" panose="020B0604020202020204" pitchFamily="34" charset="0"/>
              <a:buChar char="•"/>
              <a:defRPr>
                <a:latin typeface="Noto Sans JP"/>
                <a:ea typeface="Noto Sans JP"/>
                <a:cs typeface="Noto Sans JP"/>
              </a:defRPr>
            </a:pPr>
            <a:r>
              <a:rPr lang="ja-JP" altLang="en-US" sz="1200" dirty="0">
                <a:latin typeface="Meiryo UI" panose="020B0604030504040204" pitchFamily="50" charset="-128"/>
                <a:ea typeface="Meiryo UI" panose="020B0604030504040204" pitchFamily="50" charset="-128"/>
                <a:cs typeface="PMingLiU"/>
              </a:rPr>
              <a:t>多様な選択肢幅広いレストランやメニューから自由に選べる</a:t>
            </a:r>
            <a:endParaRPr lang="en-US" altLang="ja-JP" sz="1200" dirty="0">
              <a:latin typeface="Meiryo UI" panose="020B0604030504040204" pitchFamily="50" charset="-128"/>
              <a:ea typeface="Meiryo UI" panose="020B0604030504040204" pitchFamily="50" charset="-128"/>
              <a:cs typeface="PMingLiU"/>
            </a:endParaRPr>
          </a:p>
          <a:p>
            <a:pPr marL="242729" indent="-232400">
              <a:spcBef>
                <a:spcPts val="98"/>
              </a:spcBef>
              <a:buFont typeface="Arial" panose="020B0604020202020204" pitchFamily="34" charset="0"/>
              <a:buChar char="•"/>
              <a:defRPr>
                <a:latin typeface="Noto Sans JP"/>
                <a:ea typeface="Noto Sans JP"/>
                <a:cs typeface="Noto Sans JP"/>
              </a:defRPr>
            </a:pPr>
            <a:r>
              <a:rPr lang="ja-JP" altLang="en-US" sz="1200" dirty="0">
                <a:latin typeface="Meiryo UI" panose="020B0604030504040204" pitchFamily="50" charset="-128"/>
                <a:ea typeface="Meiryo UI" panose="020B0604030504040204" pitchFamily="50" charset="-128"/>
                <a:cs typeface="PMingLiU"/>
              </a:rPr>
              <a:t>スピードと柔軟性効率的な配達で早く届き、需要変動にも対応できる</a:t>
            </a:r>
            <a:endParaRPr lang="en-US" altLang="ja-JP" sz="1200" dirty="0">
              <a:latin typeface="Meiryo UI" panose="020B0604030504040204" pitchFamily="50" charset="-128"/>
              <a:ea typeface="Meiryo UI" panose="020B0604030504040204" pitchFamily="50" charset="-128"/>
              <a:cs typeface="PMingLiU"/>
            </a:endParaRPr>
          </a:p>
          <a:p>
            <a:pPr marL="242729" indent="-232400">
              <a:spcBef>
                <a:spcPts val="98"/>
              </a:spcBef>
              <a:buFont typeface="Arial" panose="020B0604020202020204" pitchFamily="34" charset="0"/>
              <a:buChar char="•"/>
              <a:defRPr>
                <a:latin typeface="Noto Sans JP"/>
                <a:ea typeface="Noto Sans JP"/>
                <a:cs typeface="Noto Sans JP"/>
              </a:defRPr>
            </a:pPr>
            <a:r>
              <a:rPr lang="en-US" altLang="ja-JP" sz="1200" dirty="0">
                <a:latin typeface="Meiryo UI" panose="020B0604030504040204" pitchFamily="50" charset="-128"/>
                <a:ea typeface="Meiryo UI" panose="020B0604030504040204" pitchFamily="50" charset="-128"/>
                <a:cs typeface="PMingLiU"/>
              </a:rPr>
              <a:t> </a:t>
            </a:r>
            <a:r>
              <a:rPr lang="ja-JP" altLang="en-US" sz="1200" dirty="0">
                <a:latin typeface="Meiryo UI" panose="020B0604030504040204" pitchFamily="50" charset="-128"/>
                <a:ea typeface="Meiryo UI" panose="020B0604030504040204" pitchFamily="50" charset="-128"/>
                <a:cs typeface="PMingLiU"/>
              </a:rPr>
              <a:t>新しい収益機会レストランは新規顧客を獲得でき、配達パートナーは自由に収入を得られる</a:t>
            </a:r>
            <a:endParaRPr sz="1139" dirty="0">
              <a:latin typeface="Meiryo UI" panose="020B0604030504040204" pitchFamily="50" charset="-128"/>
              <a:ea typeface="Meiryo UI" panose="020B0604030504040204" pitchFamily="50" charset="-128"/>
              <a:cs typeface="PMingLiU"/>
            </a:endParaRPr>
          </a:p>
        </p:txBody>
      </p:sp>
      <p:sp>
        <p:nvSpPr>
          <p:cNvPr id="12" name="object 10">
            <a:extLst>
              <a:ext uri="{FF2B5EF4-FFF2-40B4-BE49-F238E27FC236}">
                <a16:creationId xmlns:a16="http://schemas.microsoft.com/office/drawing/2014/main" id="{3B491334-D596-62D5-F159-AF73DEBC3FD2}"/>
              </a:ext>
            </a:extLst>
          </p:cNvPr>
          <p:cNvSpPr txBox="1"/>
          <p:nvPr/>
        </p:nvSpPr>
        <p:spPr>
          <a:xfrm>
            <a:off x="3290292" y="4201616"/>
            <a:ext cx="2153563" cy="1048697"/>
          </a:xfrm>
          <a:prstGeom prst="rect">
            <a:avLst/>
          </a:prstGeom>
        </p:spPr>
        <p:txBody>
          <a:bodyPr vert="horz" wrap="square" lIns="0" tIns="12395" rIns="0" bIns="0" rtlCol="0">
            <a:spAutoFit/>
          </a:bodyPr>
          <a:lstStyle/>
          <a:p>
            <a:pPr marL="10329">
              <a:spcBef>
                <a:spcPts val="98"/>
              </a:spcBef>
              <a:defRPr>
                <a:latin typeface="Noto Sans JP"/>
                <a:ea typeface="Noto Sans JP"/>
                <a:cs typeface="Noto Sans JP"/>
              </a:defRPr>
            </a:pPr>
            <a:r>
              <a:rPr lang="ja-JP" altLang="en-US" sz="1600" b="1" spc="-8" dirty="0">
                <a:solidFill>
                  <a:schemeClr val="accent3"/>
                </a:solidFill>
                <a:latin typeface="Meiryo UI" panose="020B0604030504040204" pitchFamily="50" charset="-128"/>
                <a:ea typeface="Meiryo UI" panose="020B0604030504040204" pitchFamily="50" charset="-128"/>
                <a:cs typeface="Noto Sans JP"/>
              </a:rPr>
              <a:t>収益</a:t>
            </a:r>
            <a:endParaRPr lang="en-US" altLang="ja-JP" sz="1600" b="1" spc="-8" dirty="0">
              <a:solidFill>
                <a:schemeClr val="accent3"/>
              </a:solidFill>
              <a:latin typeface="Meiryo UI" panose="020B0604030504040204" pitchFamily="50" charset="-128"/>
              <a:ea typeface="Meiryo UI" panose="020B0604030504040204" pitchFamily="50" charset="-128"/>
              <a:cs typeface="Noto Sans JP"/>
            </a:endParaRPr>
          </a:p>
          <a:p>
            <a:pPr marL="149769" indent="-139440">
              <a:spcBef>
                <a:spcPts val="98"/>
              </a:spcBef>
              <a:buFont typeface="Arial" panose="020B0604020202020204" pitchFamily="34" charset="0"/>
              <a:buChar char="•"/>
              <a:defRPr>
                <a:latin typeface="Noto Sans JP"/>
                <a:ea typeface="Noto Sans JP"/>
                <a:cs typeface="Noto Sans JP"/>
              </a:defRPr>
            </a:pPr>
            <a:r>
              <a:rPr lang="ja-JP" altLang="en-US" sz="1200" spc="16" dirty="0">
                <a:solidFill>
                  <a:srgbClr val="333333"/>
                </a:solidFill>
                <a:latin typeface="Meiryo UI" panose="020B0604030504040204" pitchFamily="50" charset="-128"/>
                <a:ea typeface="Meiryo UI" panose="020B0604030504040204" pitchFamily="50" charset="-128"/>
                <a:cs typeface="Noto Sans JP"/>
              </a:rPr>
              <a:t>レストランからの手数料</a:t>
            </a:r>
          </a:p>
          <a:p>
            <a:pPr marL="149769" indent="-139440">
              <a:spcBef>
                <a:spcPts val="98"/>
              </a:spcBef>
              <a:buFont typeface="Arial" panose="020B0604020202020204" pitchFamily="34" charset="0"/>
              <a:buChar char="•"/>
              <a:defRPr>
                <a:latin typeface="Noto Sans JP"/>
                <a:ea typeface="Noto Sans JP"/>
                <a:cs typeface="Noto Sans JP"/>
              </a:defRPr>
            </a:pPr>
            <a:r>
              <a:rPr lang="ja-JP" altLang="en-US" sz="1200" spc="16" dirty="0">
                <a:solidFill>
                  <a:srgbClr val="333333"/>
                </a:solidFill>
                <a:latin typeface="Meiryo UI" panose="020B0604030504040204" pitchFamily="50" charset="-128"/>
                <a:ea typeface="Meiryo UI" panose="020B0604030504040204" pitchFamily="50" charset="-128"/>
                <a:cs typeface="Noto Sans JP"/>
              </a:rPr>
              <a:t>ユ</a:t>
            </a:r>
            <a:r>
              <a:rPr lang="ja-JP" altLang="en-US" sz="1200" spc="8" dirty="0">
                <a:solidFill>
                  <a:srgbClr val="333333"/>
                </a:solidFill>
                <a:latin typeface="Meiryo UI" panose="020B0604030504040204" pitchFamily="50" charset="-128"/>
                <a:ea typeface="Meiryo UI" panose="020B0604030504040204" pitchFamily="50" charset="-128"/>
                <a:cs typeface="Noto Sans JP"/>
              </a:rPr>
              <a:t>ーザーからの配送手数料</a:t>
            </a:r>
            <a:endParaRPr lang="ja-JP" altLang="en-US" sz="1200" dirty="0">
              <a:latin typeface="Meiryo UI" panose="020B0604030504040204" pitchFamily="50" charset="-128"/>
              <a:ea typeface="Meiryo UI" panose="020B0604030504040204" pitchFamily="50" charset="-128"/>
              <a:cs typeface="Noto Sans JP"/>
            </a:endParaRPr>
          </a:p>
          <a:p>
            <a:pPr marL="149769" indent="-139440">
              <a:spcBef>
                <a:spcPts val="98"/>
              </a:spcBef>
              <a:buFont typeface="Arial" panose="020B0604020202020204" pitchFamily="34" charset="0"/>
              <a:buChar char="•"/>
              <a:defRPr>
                <a:latin typeface="Noto Sans JP"/>
                <a:ea typeface="Noto Sans JP"/>
                <a:cs typeface="Noto Sans JP"/>
              </a:defRPr>
            </a:pPr>
            <a:r>
              <a:rPr lang="ja-JP" altLang="en-US" sz="1200" spc="-8" dirty="0">
                <a:solidFill>
                  <a:srgbClr val="333333"/>
                </a:solidFill>
                <a:latin typeface="Meiryo UI" panose="020B0604030504040204" pitchFamily="50" charset="-128"/>
                <a:ea typeface="Meiryo UI" panose="020B0604030504040204" pitchFamily="50" charset="-128"/>
                <a:cs typeface="Noto Sans JP"/>
              </a:rPr>
              <a:t>ユーザーからのサービス手数料</a:t>
            </a:r>
            <a:endParaRPr lang="ja-JP" altLang="en-US" sz="1200" dirty="0">
              <a:latin typeface="Meiryo UI" panose="020B0604030504040204" pitchFamily="50" charset="-128"/>
              <a:ea typeface="Meiryo UI" panose="020B0604030504040204" pitchFamily="50" charset="-128"/>
              <a:cs typeface="Noto Sans JP"/>
            </a:endParaRPr>
          </a:p>
          <a:p>
            <a:pPr marL="149769" indent="-139440">
              <a:spcBef>
                <a:spcPts val="98"/>
              </a:spcBef>
              <a:buFont typeface="Arial" panose="020B0604020202020204" pitchFamily="34" charset="0"/>
              <a:buChar char="•"/>
              <a:defRPr>
                <a:latin typeface="Noto Sans JP"/>
                <a:ea typeface="Noto Sans JP"/>
                <a:cs typeface="Noto Sans JP"/>
              </a:defRPr>
            </a:pPr>
            <a:r>
              <a:rPr lang="ja-JP" altLang="en-US" sz="1200" spc="-12" dirty="0">
                <a:solidFill>
                  <a:srgbClr val="333333"/>
                </a:solidFill>
                <a:latin typeface="Meiryo UI" panose="020B0604030504040204" pitchFamily="50" charset="-128"/>
                <a:ea typeface="Meiryo UI" panose="020B0604030504040204" pitchFamily="50" charset="-128"/>
                <a:cs typeface="Noto Sans JP"/>
              </a:rPr>
              <a:t>広告収入</a:t>
            </a:r>
            <a:endParaRPr lang="ja-JP" altLang="en-US" sz="1200" dirty="0">
              <a:latin typeface="Meiryo UI" panose="020B0604030504040204" pitchFamily="50" charset="-128"/>
              <a:ea typeface="Meiryo UI" panose="020B0604030504040204" pitchFamily="50" charset="-128"/>
              <a:cs typeface="Noto Sans JP Thin"/>
            </a:endParaRPr>
          </a:p>
        </p:txBody>
      </p:sp>
      <p:sp>
        <p:nvSpPr>
          <p:cNvPr id="16" name="object 10">
            <a:extLst>
              <a:ext uri="{FF2B5EF4-FFF2-40B4-BE49-F238E27FC236}">
                <a16:creationId xmlns:a16="http://schemas.microsoft.com/office/drawing/2014/main" id="{9747AC3A-D17C-111A-5E5B-495570087BC2}"/>
              </a:ext>
            </a:extLst>
          </p:cNvPr>
          <p:cNvSpPr txBox="1"/>
          <p:nvPr/>
        </p:nvSpPr>
        <p:spPr>
          <a:xfrm>
            <a:off x="796716" y="4201616"/>
            <a:ext cx="1973971" cy="851207"/>
          </a:xfrm>
          <a:prstGeom prst="rect">
            <a:avLst/>
          </a:prstGeom>
        </p:spPr>
        <p:txBody>
          <a:bodyPr vert="horz" wrap="square" lIns="0" tIns="12395" rIns="0" bIns="0" rtlCol="0">
            <a:spAutoFit/>
          </a:bodyPr>
          <a:lstStyle/>
          <a:p>
            <a:pPr marL="10329">
              <a:spcBef>
                <a:spcPts val="98"/>
              </a:spcBef>
              <a:defRPr>
                <a:latin typeface="Noto Sans JP"/>
                <a:ea typeface="Noto Sans JP"/>
                <a:cs typeface="Noto Sans JP"/>
              </a:defRPr>
            </a:pPr>
            <a:r>
              <a:rPr lang="ja-JP" altLang="en-US" sz="1600" b="1" spc="-8" dirty="0">
                <a:solidFill>
                  <a:schemeClr val="accent3"/>
                </a:solidFill>
                <a:latin typeface="Meiryo UI" panose="020B0604030504040204" pitchFamily="50" charset="-128"/>
                <a:ea typeface="Meiryo UI" panose="020B0604030504040204" pitchFamily="50" charset="-128"/>
                <a:cs typeface="Noto Sans JP"/>
              </a:rPr>
              <a:t>コスト</a:t>
            </a:r>
            <a:endParaRPr lang="en-US" altLang="ja-JP" sz="1600" b="1" spc="-8" dirty="0">
              <a:solidFill>
                <a:schemeClr val="accent3"/>
              </a:solidFill>
              <a:latin typeface="Meiryo UI" panose="020B0604030504040204" pitchFamily="50" charset="-128"/>
              <a:ea typeface="Meiryo UI" panose="020B0604030504040204" pitchFamily="50" charset="-128"/>
              <a:cs typeface="Noto Sans JP"/>
            </a:endParaRPr>
          </a:p>
          <a:p>
            <a:pPr marL="242729" indent="-232400">
              <a:spcBef>
                <a:spcPts val="98"/>
              </a:spcBef>
              <a:buFont typeface="Arial" panose="020B0604020202020204" pitchFamily="34" charset="0"/>
              <a:buChar char="•"/>
              <a:defRPr>
                <a:latin typeface="Noto Sans JP"/>
                <a:ea typeface="Noto Sans JP"/>
                <a:cs typeface="Noto Sans JP"/>
              </a:defRPr>
            </a:pPr>
            <a:r>
              <a:rPr lang="ja-JP" altLang="en-US" sz="1200" dirty="0">
                <a:latin typeface="Meiryo UI" panose="020B0604030504040204" pitchFamily="50" charset="-128"/>
                <a:ea typeface="Meiryo UI" panose="020B0604030504040204" pitchFamily="50" charset="-128"/>
                <a:cs typeface="PMingLiU"/>
              </a:rPr>
              <a:t>プラットフォームの製作・運用</a:t>
            </a:r>
          </a:p>
          <a:p>
            <a:pPr marL="242729" indent="-232400">
              <a:spcBef>
                <a:spcPts val="98"/>
              </a:spcBef>
              <a:buFont typeface="Arial" panose="020B0604020202020204" pitchFamily="34" charset="0"/>
              <a:buChar char="•"/>
              <a:defRPr>
                <a:latin typeface="Noto Sans JP"/>
                <a:ea typeface="Noto Sans JP"/>
                <a:cs typeface="Noto Sans JP"/>
              </a:defRPr>
            </a:pPr>
            <a:r>
              <a:rPr lang="ja-JP" altLang="en-US" sz="1200" dirty="0">
                <a:latin typeface="Meiryo UI" panose="020B0604030504040204" pitchFamily="50" charset="-128"/>
                <a:ea typeface="Meiryo UI" panose="020B0604030504040204" pitchFamily="50" charset="-128"/>
                <a:cs typeface="PMingLiU"/>
              </a:rPr>
              <a:t>配達パートナーへの支払い</a:t>
            </a:r>
          </a:p>
          <a:p>
            <a:pPr marL="242729" indent="-232400">
              <a:spcBef>
                <a:spcPts val="98"/>
              </a:spcBef>
              <a:buFont typeface="Arial" panose="020B0604020202020204" pitchFamily="34" charset="0"/>
              <a:buChar char="•"/>
              <a:defRPr>
                <a:latin typeface="Noto Sans JP"/>
                <a:ea typeface="Noto Sans JP"/>
                <a:cs typeface="Noto Sans JP"/>
              </a:defRPr>
            </a:pPr>
            <a:r>
              <a:rPr lang="ja-JP" altLang="en-US" sz="1200" dirty="0">
                <a:latin typeface="Meiryo UI" panose="020B0604030504040204" pitchFamily="50" charset="-128"/>
                <a:ea typeface="Meiryo UI" panose="020B0604030504040204" pitchFamily="50" charset="-128"/>
                <a:cs typeface="PMingLiU"/>
              </a:rPr>
              <a:t>レストランからの仕入れ</a:t>
            </a:r>
          </a:p>
        </p:txBody>
      </p:sp>
      <p:grpSp>
        <p:nvGrpSpPr>
          <p:cNvPr id="18" name="グループ化 17">
            <a:extLst>
              <a:ext uri="{FF2B5EF4-FFF2-40B4-BE49-F238E27FC236}">
                <a16:creationId xmlns:a16="http://schemas.microsoft.com/office/drawing/2014/main" id="{5AAA96DB-5EC4-6815-B9F2-01FD34F79797}"/>
              </a:ext>
            </a:extLst>
          </p:cNvPr>
          <p:cNvGrpSpPr/>
          <p:nvPr/>
        </p:nvGrpSpPr>
        <p:grpSpPr>
          <a:xfrm>
            <a:off x="2477904" y="1225414"/>
            <a:ext cx="5931901" cy="3089411"/>
            <a:chOff x="704850" y="1235575"/>
            <a:chExt cx="5637368" cy="3254914"/>
          </a:xfrm>
        </p:grpSpPr>
        <p:cxnSp>
          <p:nvCxnSpPr>
            <p:cNvPr id="19" name="直線矢印コネクタ 18">
              <a:extLst>
                <a:ext uri="{FF2B5EF4-FFF2-40B4-BE49-F238E27FC236}">
                  <a16:creationId xmlns:a16="http://schemas.microsoft.com/office/drawing/2014/main" id="{CA4948E7-AB86-2011-8190-FA66BD83D3A7}"/>
                </a:ext>
              </a:extLst>
            </p:cNvPr>
            <p:cNvCxnSpPr>
              <a:cxnSpLocks/>
            </p:cNvCxnSpPr>
            <p:nvPr/>
          </p:nvCxnSpPr>
          <p:spPr>
            <a:xfrm>
              <a:off x="1811227" y="2621195"/>
              <a:ext cx="925172" cy="0"/>
            </a:xfrm>
            <a:prstGeom prst="straightConnector1">
              <a:avLst/>
            </a:prstGeom>
            <a:ln>
              <a:solidFill>
                <a:srgbClr val="F59D0A"/>
              </a:solidFill>
              <a:prstDash val="dash"/>
              <a:headEnd type="triangl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20" name="直線矢印コネクタ 19">
              <a:extLst>
                <a:ext uri="{FF2B5EF4-FFF2-40B4-BE49-F238E27FC236}">
                  <a16:creationId xmlns:a16="http://schemas.microsoft.com/office/drawing/2014/main" id="{8C0B91AA-B11F-4572-CA77-A35DC99379A2}"/>
                </a:ext>
              </a:extLst>
            </p:cNvPr>
            <p:cNvCxnSpPr>
              <a:cxnSpLocks/>
              <a:stCxn id="49" idx="2"/>
              <a:endCxn id="56" idx="4"/>
            </p:cNvCxnSpPr>
            <p:nvPr/>
          </p:nvCxnSpPr>
          <p:spPr>
            <a:xfrm flipH="1" flipV="1">
              <a:off x="1342613" y="2740220"/>
              <a:ext cx="1527623" cy="1231784"/>
            </a:xfrm>
            <a:prstGeom prst="straightConnector1">
              <a:avLst/>
            </a:prstGeom>
            <a:ln>
              <a:solidFill>
                <a:srgbClr val="A78F6F"/>
              </a:solidFill>
              <a:headEnd type="triangle" w="med" len="med"/>
              <a:tailEnd type="triangle" w="med" len="med"/>
            </a:ln>
          </p:spPr>
          <p:style>
            <a:lnRef idx="2">
              <a:schemeClr val="accent1"/>
            </a:lnRef>
            <a:fillRef idx="0">
              <a:schemeClr val="accent1"/>
            </a:fillRef>
            <a:effectRef idx="1">
              <a:schemeClr val="accent1"/>
            </a:effectRef>
            <a:fontRef idx="minor">
              <a:schemeClr val="tx1"/>
            </a:fontRef>
          </p:style>
        </p:cxnSp>
        <p:cxnSp>
          <p:nvCxnSpPr>
            <p:cNvPr id="21" name="直線矢印コネクタ 20">
              <a:extLst>
                <a:ext uri="{FF2B5EF4-FFF2-40B4-BE49-F238E27FC236}">
                  <a16:creationId xmlns:a16="http://schemas.microsoft.com/office/drawing/2014/main" id="{10777DEB-14E8-F36A-AC32-860B60A68354}"/>
                </a:ext>
              </a:extLst>
            </p:cNvPr>
            <p:cNvCxnSpPr>
              <a:cxnSpLocks/>
            </p:cNvCxnSpPr>
            <p:nvPr/>
          </p:nvCxnSpPr>
          <p:spPr>
            <a:xfrm flipH="1" flipV="1">
              <a:off x="3131073" y="2875951"/>
              <a:ext cx="0" cy="664715"/>
            </a:xfrm>
            <a:prstGeom prst="straightConnector1">
              <a:avLst/>
            </a:prstGeom>
            <a:ln>
              <a:solidFill>
                <a:srgbClr val="A78F6F"/>
              </a:solidFill>
              <a:headEnd type="triangle" w="med" len="med"/>
              <a:tailEnd type="none" w="med" len="med"/>
            </a:ln>
          </p:spPr>
          <p:style>
            <a:lnRef idx="2">
              <a:schemeClr val="accent1"/>
            </a:lnRef>
            <a:fillRef idx="0">
              <a:schemeClr val="accent1"/>
            </a:fillRef>
            <a:effectRef idx="1">
              <a:schemeClr val="accent1"/>
            </a:effectRef>
            <a:fontRef idx="minor">
              <a:schemeClr val="tx1"/>
            </a:fontRef>
          </p:style>
        </p:cxnSp>
        <p:grpSp>
          <p:nvGrpSpPr>
            <p:cNvPr id="22" name="グループ化 21">
              <a:extLst>
                <a:ext uri="{FF2B5EF4-FFF2-40B4-BE49-F238E27FC236}">
                  <a16:creationId xmlns:a16="http://schemas.microsoft.com/office/drawing/2014/main" id="{DB66FAC8-DF96-2D17-41F8-6BF341FC6F1C}"/>
                </a:ext>
              </a:extLst>
            </p:cNvPr>
            <p:cNvGrpSpPr/>
            <p:nvPr/>
          </p:nvGrpSpPr>
          <p:grpSpPr>
            <a:xfrm>
              <a:off x="704850" y="1703250"/>
              <a:ext cx="1275526" cy="1036970"/>
              <a:chOff x="819150" y="1719051"/>
              <a:chExt cx="1005881" cy="1036970"/>
            </a:xfrm>
          </p:grpSpPr>
          <p:sp>
            <p:nvSpPr>
              <p:cNvPr id="56" name="楕円 55">
                <a:extLst>
                  <a:ext uri="{FF2B5EF4-FFF2-40B4-BE49-F238E27FC236}">
                    <a16:creationId xmlns:a16="http://schemas.microsoft.com/office/drawing/2014/main" id="{DB07DDB5-DED3-CE76-E509-0088BE95D4BF}"/>
                  </a:ext>
                </a:extLst>
              </p:cNvPr>
              <p:cNvSpPr/>
              <p:nvPr/>
            </p:nvSpPr>
            <p:spPr>
              <a:xfrm>
                <a:off x="819150" y="1719051"/>
                <a:ext cx="1005881" cy="1036970"/>
              </a:xfrm>
              <a:prstGeom prst="ellipse">
                <a:avLst/>
              </a:prstGeom>
              <a:solidFill>
                <a:srgbClr val="C6B8AE"/>
              </a:solidFill>
              <a:ln>
                <a:solidFill>
                  <a:srgbClr val="A78F6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a:p>
            </p:txBody>
          </p:sp>
          <p:sp>
            <p:nvSpPr>
              <p:cNvPr id="57" name="テキスト ボックス 56">
                <a:extLst>
                  <a:ext uri="{FF2B5EF4-FFF2-40B4-BE49-F238E27FC236}">
                    <a16:creationId xmlns:a16="http://schemas.microsoft.com/office/drawing/2014/main" id="{BB973F8D-7F5A-5537-154F-078651D1F767}"/>
                  </a:ext>
                </a:extLst>
              </p:cNvPr>
              <p:cNvSpPr txBox="1"/>
              <p:nvPr/>
            </p:nvSpPr>
            <p:spPr>
              <a:xfrm>
                <a:off x="871091" y="1851224"/>
                <a:ext cx="901998" cy="291838"/>
              </a:xfrm>
              <a:prstGeom prst="rect">
                <a:avLst/>
              </a:prstGeom>
              <a:noFill/>
            </p:spPr>
            <p:txBody>
              <a:bodyPr wrap="square" rtlCol="0">
                <a:spAutoFit/>
              </a:bodyPr>
              <a:lstStyle/>
              <a:p>
                <a:pPr algn="ctr"/>
                <a:r>
                  <a:rPr kumimoji="1" lang="ja-JP" altLang="en-US" sz="1200" b="1" dirty="0">
                    <a:solidFill>
                      <a:srgbClr val="78573D"/>
                    </a:solidFill>
                    <a:latin typeface="Meiryo UI" panose="020B0604030504040204" pitchFamily="50" charset="-128"/>
                    <a:ea typeface="Meiryo UI" panose="020B0604030504040204" pitchFamily="50" charset="-128"/>
                  </a:rPr>
                  <a:t>レストラン</a:t>
                </a:r>
              </a:p>
            </p:txBody>
          </p:sp>
          <p:pic>
            <p:nvPicPr>
              <p:cNvPr id="58" name="グラフィックス 57" descr="フォークとナイフ 単色塗りつぶし">
                <a:extLst>
                  <a:ext uri="{FF2B5EF4-FFF2-40B4-BE49-F238E27FC236}">
                    <a16:creationId xmlns:a16="http://schemas.microsoft.com/office/drawing/2014/main" id="{C4B1603B-9D1B-D7E7-0F50-C6C4944D456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84137" y="2118685"/>
                <a:ext cx="475906" cy="475906"/>
              </a:xfrm>
              <a:prstGeom prst="rect">
                <a:avLst/>
              </a:prstGeom>
            </p:spPr>
          </p:pic>
        </p:grpSp>
        <p:grpSp>
          <p:nvGrpSpPr>
            <p:cNvPr id="23" name="グループ化 22">
              <a:extLst>
                <a:ext uri="{FF2B5EF4-FFF2-40B4-BE49-F238E27FC236}">
                  <a16:creationId xmlns:a16="http://schemas.microsoft.com/office/drawing/2014/main" id="{03C99139-4CB1-6973-F634-57C2D3861E97}"/>
                </a:ext>
              </a:extLst>
            </p:cNvPr>
            <p:cNvGrpSpPr/>
            <p:nvPr/>
          </p:nvGrpSpPr>
          <p:grpSpPr>
            <a:xfrm>
              <a:off x="5066692" y="1703250"/>
              <a:ext cx="1275526" cy="1036970"/>
              <a:chOff x="4258904" y="1740908"/>
              <a:chExt cx="1005881" cy="1036970"/>
            </a:xfrm>
          </p:grpSpPr>
          <p:grpSp>
            <p:nvGrpSpPr>
              <p:cNvPr id="52" name="グループ化 51">
                <a:extLst>
                  <a:ext uri="{FF2B5EF4-FFF2-40B4-BE49-F238E27FC236}">
                    <a16:creationId xmlns:a16="http://schemas.microsoft.com/office/drawing/2014/main" id="{F0FC686D-717C-EAF9-0D41-4FD6C29D0837}"/>
                  </a:ext>
                </a:extLst>
              </p:cNvPr>
              <p:cNvGrpSpPr/>
              <p:nvPr/>
            </p:nvGrpSpPr>
            <p:grpSpPr>
              <a:xfrm>
                <a:off x="4258904" y="1740908"/>
                <a:ext cx="1005881" cy="1036970"/>
                <a:chOff x="819150" y="1719051"/>
                <a:chExt cx="1005881" cy="1036970"/>
              </a:xfrm>
            </p:grpSpPr>
            <p:sp>
              <p:nvSpPr>
                <p:cNvPr id="54" name="楕円 53">
                  <a:extLst>
                    <a:ext uri="{FF2B5EF4-FFF2-40B4-BE49-F238E27FC236}">
                      <a16:creationId xmlns:a16="http://schemas.microsoft.com/office/drawing/2014/main" id="{3F17B976-17CB-FD8A-874D-BBCFC128BF85}"/>
                    </a:ext>
                  </a:extLst>
                </p:cNvPr>
                <p:cNvSpPr/>
                <p:nvPr/>
              </p:nvSpPr>
              <p:spPr>
                <a:xfrm>
                  <a:off x="819150" y="1719051"/>
                  <a:ext cx="1005881" cy="1036970"/>
                </a:xfrm>
                <a:prstGeom prst="ellipse">
                  <a:avLst/>
                </a:prstGeom>
                <a:solidFill>
                  <a:srgbClr val="C6B8AE"/>
                </a:solidFill>
                <a:ln>
                  <a:solidFill>
                    <a:srgbClr val="A78F6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a:p>
              </p:txBody>
            </p:sp>
            <p:sp>
              <p:nvSpPr>
                <p:cNvPr id="55" name="テキスト ボックス 54">
                  <a:extLst>
                    <a:ext uri="{FF2B5EF4-FFF2-40B4-BE49-F238E27FC236}">
                      <a16:creationId xmlns:a16="http://schemas.microsoft.com/office/drawing/2014/main" id="{13E83418-0F2C-1C7B-63B7-EC37588A6B6C}"/>
                    </a:ext>
                  </a:extLst>
                </p:cNvPr>
                <p:cNvSpPr txBox="1"/>
                <p:nvPr/>
              </p:nvSpPr>
              <p:spPr>
                <a:xfrm>
                  <a:off x="871091" y="1851224"/>
                  <a:ext cx="901998" cy="291838"/>
                </a:xfrm>
                <a:prstGeom prst="rect">
                  <a:avLst/>
                </a:prstGeom>
                <a:noFill/>
              </p:spPr>
              <p:txBody>
                <a:bodyPr wrap="square" rtlCol="0">
                  <a:spAutoFit/>
                </a:bodyPr>
                <a:lstStyle/>
                <a:p>
                  <a:pPr algn="ctr"/>
                  <a:r>
                    <a:rPr kumimoji="1" lang="ja-JP" altLang="en-US" sz="1200" b="1" dirty="0">
                      <a:solidFill>
                        <a:srgbClr val="78573D"/>
                      </a:solidFill>
                      <a:latin typeface="Meiryo UI" panose="020B0604030504040204" pitchFamily="50" charset="-128"/>
                      <a:ea typeface="Meiryo UI" panose="020B0604030504040204" pitchFamily="50" charset="-128"/>
                    </a:rPr>
                    <a:t>ユーザー</a:t>
                  </a:r>
                </a:p>
              </p:txBody>
            </p:sp>
          </p:grpSp>
          <p:pic>
            <p:nvPicPr>
              <p:cNvPr id="53" name="グラフィックス 52" descr="男性のプロフィール 単色塗りつぶし">
                <a:extLst>
                  <a:ext uri="{FF2B5EF4-FFF2-40B4-BE49-F238E27FC236}">
                    <a16:creationId xmlns:a16="http://schemas.microsoft.com/office/drawing/2014/main" id="{DC7FE966-65ED-8F65-88C5-206B3CFD02B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518133" y="2159001"/>
                <a:ext cx="475907" cy="475907"/>
              </a:xfrm>
              <a:prstGeom prst="rect">
                <a:avLst/>
              </a:prstGeom>
            </p:spPr>
          </p:pic>
        </p:grpSp>
        <p:grpSp>
          <p:nvGrpSpPr>
            <p:cNvPr id="24" name="グループ化 23">
              <a:extLst>
                <a:ext uri="{FF2B5EF4-FFF2-40B4-BE49-F238E27FC236}">
                  <a16:creationId xmlns:a16="http://schemas.microsoft.com/office/drawing/2014/main" id="{966947F2-CC88-166F-8089-64B247823527}"/>
                </a:ext>
              </a:extLst>
            </p:cNvPr>
            <p:cNvGrpSpPr/>
            <p:nvPr/>
          </p:nvGrpSpPr>
          <p:grpSpPr>
            <a:xfrm>
              <a:off x="2870236" y="3453519"/>
              <a:ext cx="1275526" cy="1036970"/>
              <a:chOff x="2442093" y="3720219"/>
              <a:chExt cx="1005881" cy="1036970"/>
            </a:xfrm>
          </p:grpSpPr>
          <p:sp>
            <p:nvSpPr>
              <p:cNvPr id="49" name="楕円 48">
                <a:extLst>
                  <a:ext uri="{FF2B5EF4-FFF2-40B4-BE49-F238E27FC236}">
                    <a16:creationId xmlns:a16="http://schemas.microsoft.com/office/drawing/2014/main" id="{1D66041D-C4DD-3E87-0E01-FDE37DB021EF}"/>
                  </a:ext>
                </a:extLst>
              </p:cNvPr>
              <p:cNvSpPr/>
              <p:nvPr/>
            </p:nvSpPr>
            <p:spPr>
              <a:xfrm>
                <a:off x="2442093" y="3720219"/>
                <a:ext cx="1005881" cy="1036970"/>
              </a:xfrm>
              <a:prstGeom prst="ellipse">
                <a:avLst/>
              </a:prstGeom>
              <a:solidFill>
                <a:srgbClr val="C6B8AE"/>
              </a:solidFill>
              <a:ln>
                <a:solidFill>
                  <a:srgbClr val="A78F6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a:p>
            </p:txBody>
          </p:sp>
          <p:sp>
            <p:nvSpPr>
              <p:cNvPr id="50" name="テキスト ボックス 49">
                <a:extLst>
                  <a:ext uri="{FF2B5EF4-FFF2-40B4-BE49-F238E27FC236}">
                    <a16:creationId xmlns:a16="http://schemas.microsoft.com/office/drawing/2014/main" id="{EB104E7C-329A-5698-D649-9F3E2869C214}"/>
                  </a:ext>
                </a:extLst>
              </p:cNvPr>
              <p:cNvSpPr txBox="1"/>
              <p:nvPr/>
            </p:nvSpPr>
            <p:spPr>
              <a:xfrm>
                <a:off x="2469629" y="3807366"/>
                <a:ext cx="950807" cy="486397"/>
              </a:xfrm>
              <a:prstGeom prst="rect">
                <a:avLst/>
              </a:prstGeom>
              <a:noFill/>
            </p:spPr>
            <p:txBody>
              <a:bodyPr wrap="square" rtlCol="0">
                <a:spAutoFit/>
              </a:bodyPr>
              <a:lstStyle/>
              <a:p>
                <a:pPr algn="ctr"/>
                <a:r>
                  <a:rPr kumimoji="1" lang="ja-JP" altLang="en-US" sz="1200" b="1" dirty="0">
                    <a:solidFill>
                      <a:srgbClr val="78573D"/>
                    </a:solidFill>
                    <a:latin typeface="Meiryo UI" panose="020B0604030504040204" pitchFamily="50" charset="-128"/>
                    <a:ea typeface="Meiryo UI" panose="020B0604030504040204" pitchFamily="50" charset="-128"/>
                  </a:rPr>
                  <a:t>配達</a:t>
                </a:r>
                <a:endParaRPr kumimoji="1" lang="en-US" altLang="ja-JP" sz="1200" b="1" dirty="0">
                  <a:solidFill>
                    <a:srgbClr val="78573D"/>
                  </a:solidFill>
                  <a:latin typeface="Meiryo UI" panose="020B0604030504040204" pitchFamily="50" charset="-128"/>
                  <a:ea typeface="Meiryo UI" panose="020B0604030504040204" pitchFamily="50" charset="-128"/>
                </a:endParaRPr>
              </a:p>
              <a:p>
                <a:pPr algn="ctr"/>
                <a:r>
                  <a:rPr kumimoji="1" lang="ja-JP" altLang="en-US" sz="1200" b="1" dirty="0">
                    <a:solidFill>
                      <a:srgbClr val="78573D"/>
                    </a:solidFill>
                    <a:latin typeface="Meiryo UI" panose="020B0604030504040204" pitchFamily="50" charset="-128"/>
                    <a:ea typeface="Meiryo UI" panose="020B0604030504040204" pitchFamily="50" charset="-128"/>
                  </a:rPr>
                  <a:t>パートナー</a:t>
                </a:r>
              </a:p>
            </p:txBody>
          </p:sp>
          <p:pic>
            <p:nvPicPr>
              <p:cNvPr id="51" name="グラフィックス 50" descr="食品配達 単色塗りつぶし">
                <a:extLst>
                  <a:ext uri="{FF2B5EF4-FFF2-40B4-BE49-F238E27FC236}">
                    <a16:creationId xmlns:a16="http://schemas.microsoft.com/office/drawing/2014/main" id="{B99CE1FC-3277-827F-617E-235A0C37A458}"/>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747748" y="4202560"/>
                <a:ext cx="475908" cy="475908"/>
              </a:xfrm>
              <a:prstGeom prst="rect">
                <a:avLst/>
              </a:prstGeom>
            </p:spPr>
          </p:pic>
        </p:grpSp>
        <p:cxnSp>
          <p:nvCxnSpPr>
            <p:cNvPr id="25" name="直線矢印コネクタ 24">
              <a:extLst>
                <a:ext uri="{FF2B5EF4-FFF2-40B4-BE49-F238E27FC236}">
                  <a16:creationId xmlns:a16="http://schemas.microsoft.com/office/drawing/2014/main" id="{4420A78C-A817-C80E-94AB-17EC64F62600}"/>
                </a:ext>
              </a:extLst>
            </p:cNvPr>
            <p:cNvCxnSpPr>
              <a:cxnSpLocks/>
              <a:stCxn id="54" idx="4"/>
              <a:endCxn id="49" idx="6"/>
            </p:cNvCxnSpPr>
            <p:nvPr/>
          </p:nvCxnSpPr>
          <p:spPr>
            <a:xfrm flipH="1">
              <a:off x="4145762" y="2740220"/>
              <a:ext cx="1558694" cy="1231784"/>
            </a:xfrm>
            <a:prstGeom prst="straightConnector1">
              <a:avLst/>
            </a:prstGeom>
            <a:ln>
              <a:solidFill>
                <a:srgbClr val="A78F6F"/>
              </a:solidFill>
              <a:headEnd type="triangl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26" name="直線矢印コネクタ 25">
              <a:extLst>
                <a:ext uri="{FF2B5EF4-FFF2-40B4-BE49-F238E27FC236}">
                  <a16:creationId xmlns:a16="http://schemas.microsoft.com/office/drawing/2014/main" id="{388F3E46-0599-A81D-BDCD-735AFF0559B6}"/>
                </a:ext>
              </a:extLst>
            </p:cNvPr>
            <p:cNvCxnSpPr>
              <a:cxnSpLocks/>
            </p:cNvCxnSpPr>
            <p:nvPr/>
          </p:nvCxnSpPr>
          <p:spPr>
            <a:xfrm flipH="1">
              <a:off x="1980376" y="2183098"/>
              <a:ext cx="652001" cy="0"/>
            </a:xfrm>
            <a:prstGeom prst="straightConnector1">
              <a:avLst/>
            </a:prstGeom>
            <a:ln>
              <a:solidFill>
                <a:srgbClr val="A78F6F"/>
              </a:solidFill>
              <a:headEnd type="triangle" w="med" len="med"/>
              <a:tailEnd type="none" w="med" len="med"/>
            </a:ln>
          </p:spPr>
          <p:style>
            <a:lnRef idx="2">
              <a:schemeClr val="accent1"/>
            </a:lnRef>
            <a:fillRef idx="0">
              <a:schemeClr val="accent1"/>
            </a:fillRef>
            <a:effectRef idx="1">
              <a:schemeClr val="accent1"/>
            </a:effectRef>
            <a:fontRef idx="minor">
              <a:schemeClr val="tx1"/>
            </a:fontRef>
          </p:style>
        </p:cxnSp>
        <p:grpSp>
          <p:nvGrpSpPr>
            <p:cNvPr id="27" name="object 43">
              <a:extLst>
                <a:ext uri="{FF2B5EF4-FFF2-40B4-BE49-F238E27FC236}">
                  <a16:creationId xmlns:a16="http://schemas.microsoft.com/office/drawing/2014/main" id="{DA2E13AA-6B90-D775-42F6-046ED9D0D222}"/>
                </a:ext>
              </a:extLst>
            </p:cNvPr>
            <p:cNvGrpSpPr/>
            <p:nvPr/>
          </p:nvGrpSpPr>
          <p:grpSpPr>
            <a:xfrm>
              <a:off x="1872067" y="1712095"/>
              <a:ext cx="864333" cy="187828"/>
              <a:chOff x="5893936" y="1843024"/>
              <a:chExt cx="1141730" cy="159385"/>
            </a:xfrm>
          </p:grpSpPr>
          <p:sp>
            <p:nvSpPr>
              <p:cNvPr id="47" name="object 44">
                <a:extLst>
                  <a:ext uri="{FF2B5EF4-FFF2-40B4-BE49-F238E27FC236}">
                    <a16:creationId xmlns:a16="http://schemas.microsoft.com/office/drawing/2014/main" id="{AF19A2A7-235B-5032-4A18-C00286B559AC}"/>
                  </a:ext>
                </a:extLst>
              </p:cNvPr>
              <p:cNvSpPr/>
              <p:nvPr/>
            </p:nvSpPr>
            <p:spPr>
              <a:xfrm>
                <a:off x="5903291" y="1852379"/>
                <a:ext cx="1122680" cy="140335"/>
              </a:xfrm>
              <a:custGeom>
                <a:avLst/>
                <a:gdLst/>
                <a:ahLst/>
                <a:cxnLst/>
                <a:rect l="l" t="t" r="r" b="b"/>
                <a:pathLst>
                  <a:path w="1122679" h="140335">
                    <a:moveTo>
                      <a:pt x="1122654" y="140331"/>
                    </a:moveTo>
                    <a:lnTo>
                      <a:pt x="1071979" y="97452"/>
                    </a:lnTo>
                    <a:lnTo>
                      <a:pt x="1013507" y="62369"/>
                    </a:lnTo>
                    <a:lnTo>
                      <a:pt x="947239" y="35082"/>
                    </a:lnTo>
                    <a:lnTo>
                      <a:pt x="873175" y="15592"/>
                    </a:lnTo>
                    <a:lnTo>
                      <a:pt x="833220" y="8770"/>
                    </a:lnTo>
                    <a:lnTo>
                      <a:pt x="791315" y="3898"/>
                    </a:lnTo>
                    <a:lnTo>
                      <a:pt x="747461" y="974"/>
                    </a:lnTo>
                    <a:lnTo>
                      <a:pt x="701659" y="0"/>
                    </a:lnTo>
                    <a:lnTo>
                      <a:pt x="653907" y="974"/>
                    </a:lnTo>
                    <a:lnTo>
                      <a:pt x="604206" y="3898"/>
                    </a:lnTo>
                    <a:lnTo>
                      <a:pt x="552556" y="8770"/>
                    </a:lnTo>
                    <a:lnTo>
                      <a:pt x="498957" y="15592"/>
                    </a:lnTo>
                    <a:lnTo>
                      <a:pt x="443409" y="24363"/>
                    </a:lnTo>
                    <a:lnTo>
                      <a:pt x="385912" y="35082"/>
                    </a:lnTo>
                    <a:lnTo>
                      <a:pt x="326466" y="47751"/>
                    </a:lnTo>
                    <a:lnTo>
                      <a:pt x="265071" y="62369"/>
                    </a:lnTo>
                    <a:lnTo>
                      <a:pt x="201726" y="78936"/>
                    </a:lnTo>
                    <a:lnTo>
                      <a:pt x="136433" y="97452"/>
                    </a:lnTo>
                    <a:lnTo>
                      <a:pt x="69191" y="117917"/>
                    </a:lnTo>
                    <a:lnTo>
                      <a:pt x="0" y="140331"/>
                    </a:lnTo>
                  </a:path>
                </a:pathLst>
              </a:custGeom>
              <a:ln w="18710">
                <a:solidFill>
                  <a:srgbClr val="A78F6F"/>
                </a:solidFill>
              </a:ln>
            </p:spPr>
            <p:txBody>
              <a:bodyPr wrap="square" lIns="0" tIns="0" rIns="0" bIns="0" rtlCol="0"/>
              <a:lstStyle/>
              <a:p>
                <a:pPr>
                  <a:defRPr>
                    <a:latin typeface="Noto Sans JP"/>
                    <a:ea typeface="Noto Sans JP"/>
                    <a:cs typeface="Noto Sans JP"/>
                  </a:defRPr>
                </a:pPr>
                <a:endParaRPr sz="1100">
                  <a:latin typeface="Meiryo UI" panose="020B0604030504040204" pitchFamily="50" charset="-128"/>
                  <a:ea typeface="Meiryo UI" panose="020B0604030504040204" pitchFamily="50" charset="-128"/>
                </a:endParaRPr>
              </a:p>
            </p:txBody>
          </p:sp>
          <p:sp>
            <p:nvSpPr>
              <p:cNvPr id="48" name="object 45">
                <a:extLst>
                  <a:ext uri="{FF2B5EF4-FFF2-40B4-BE49-F238E27FC236}">
                    <a16:creationId xmlns:a16="http://schemas.microsoft.com/office/drawing/2014/main" id="{F0384FA2-D169-A938-2197-6C0E10D5C848}"/>
                  </a:ext>
                </a:extLst>
              </p:cNvPr>
              <p:cNvSpPr/>
              <p:nvPr/>
            </p:nvSpPr>
            <p:spPr>
              <a:xfrm>
                <a:off x="5903291" y="1892124"/>
                <a:ext cx="160020" cy="106680"/>
              </a:xfrm>
              <a:custGeom>
                <a:avLst/>
                <a:gdLst/>
                <a:ahLst/>
                <a:cxnLst/>
                <a:rect l="l" t="t" r="r" b="b"/>
                <a:pathLst>
                  <a:path w="160020" h="106680">
                    <a:moveTo>
                      <a:pt x="124254" y="0"/>
                    </a:moveTo>
                    <a:lnTo>
                      <a:pt x="159756" y="106504"/>
                    </a:lnTo>
                    <a:lnTo>
                      <a:pt x="0" y="100587"/>
                    </a:lnTo>
                    <a:lnTo>
                      <a:pt x="124254" y="0"/>
                    </a:lnTo>
                    <a:close/>
                  </a:path>
                </a:pathLst>
              </a:custGeom>
              <a:solidFill>
                <a:srgbClr val="A78F6F"/>
              </a:solidFill>
            </p:spPr>
            <p:txBody>
              <a:bodyPr wrap="square" lIns="0" tIns="0" rIns="0" bIns="0" rtlCol="0"/>
              <a:lstStyle/>
              <a:p>
                <a:pPr>
                  <a:defRPr>
                    <a:latin typeface="Noto Sans JP"/>
                    <a:ea typeface="Noto Sans JP"/>
                    <a:cs typeface="Noto Sans JP"/>
                  </a:defRPr>
                </a:pPr>
                <a:endParaRPr sz="1100">
                  <a:latin typeface="Meiryo UI" panose="020B0604030504040204" pitchFamily="50" charset="-128"/>
                  <a:ea typeface="Meiryo UI" panose="020B0604030504040204" pitchFamily="50" charset="-128"/>
                </a:endParaRPr>
              </a:p>
            </p:txBody>
          </p:sp>
        </p:grpSp>
        <p:sp>
          <p:nvSpPr>
            <p:cNvPr id="28" name="object 47">
              <a:extLst>
                <a:ext uri="{FF2B5EF4-FFF2-40B4-BE49-F238E27FC236}">
                  <a16:creationId xmlns:a16="http://schemas.microsoft.com/office/drawing/2014/main" id="{CA8760AB-9412-F423-C511-C24AEE26B9CA}"/>
                </a:ext>
              </a:extLst>
            </p:cNvPr>
            <p:cNvSpPr txBox="1"/>
            <p:nvPr/>
          </p:nvSpPr>
          <p:spPr>
            <a:xfrm>
              <a:off x="1582631" y="3346716"/>
              <a:ext cx="456507" cy="182836"/>
            </a:xfrm>
            <a:prstGeom prst="rect">
              <a:avLst/>
            </a:prstGeom>
          </p:spPr>
          <p:txBody>
            <a:bodyPr vert="horz" wrap="square" lIns="0" tIns="13428" rIns="0" bIns="0" rtlCol="0">
              <a:spAutoFit/>
            </a:bodyPr>
            <a:lstStyle/>
            <a:p>
              <a:pPr marL="10329" algn="ctr">
                <a:spcBef>
                  <a:spcPts val="106"/>
                </a:spcBef>
                <a:defRPr>
                  <a:latin typeface="Noto Sans JP"/>
                  <a:ea typeface="Noto Sans JP"/>
                  <a:cs typeface="Noto Sans JP"/>
                </a:defRPr>
              </a:pPr>
              <a:r>
                <a:rPr lang="ja-JP" altLang="en-US" sz="1100" b="1" spc="-20" dirty="0">
                  <a:solidFill>
                    <a:srgbClr val="333333"/>
                  </a:solidFill>
                  <a:latin typeface="Meiryo UI" panose="020B0604030504040204" pitchFamily="50" charset="-128"/>
                  <a:ea typeface="Meiryo UI" panose="020B0604030504040204" pitchFamily="50" charset="-128"/>
                  <a:cs typeface="Noto Sans JP Thin"/>
                </a:rPr>
                <a:t>集荷</a:t>
              </a:r>
              <a:endParaRPr sz="1100" b="1" dirty="0">
                <a:latin typeface="Meiryo UI" panose="020B0604030504040204" pitchFamily="50" charset="-128"/>
                <a:ea typeface="Meiryo UI" panose="020B0604030504040204" pitchFamily="50" charset="-128"/>
                <a:cs typeface="Noto Sans JP Thin"/>
              </a:endParaRPr>
            </a:p>
          </p:txBody>
        </p:sp>
        <p:sp>
          <p:nvSpPr>
            <p:cNvPr id="29" name="object 47">
              <a:extLst>
                <a:ext uri="{FF2B5EF4-FFF2-40B4-BE49-F238E27FC236}">
                  <a16:creationId xmlns:a16="http://schemas.microsoft.com/office/drawing/2014/main" id="{B3ACA4FB-91F5-9BED-7195-67227F76008D}"/>
                </a:ext>
              </a:extLst>
            </p:cNvPr>
            <p:cNvSpPr txBox="1"/>
            <p:nvPr/>
          </p:nvSpPr>
          <p:spPr>
            <a:xfrm>
              <a:off x="4995622" y="3342441"/>
              <a:ext cx="456507" cy="182836"/>
            </a:xfrm>
            <a:prstGeom prst="rect">
              <a:avLst/>
            </a:prstGeom>
          </p:spPr>
          <p:txBody>
            <a:bodyPr vert="horz" wrap="square" lIns="0" tIns="13428" rIns="0" bIns="0" rtlCol="0">
              <a:spAutoFit/>
            </a:bodyPr>
            <a:lstStyle/>
            <a:p>
              <a:pPr marL="10329" algn="ctr">
                <a:spcBef>
                  <a:spcPts val="106"/>
                </a:spcBef>
                <a:defRPr>
                  <a:latin typeface="Noto Sans JP"/>
                  <a:ea typeface="Noto Sans JP"/>
                  <a:cs typeface="Noto Sans JP"/>
                </a:defRPr>
              </a:pPr>
              <a:r>
                <a:rPr lang="ja-JP" altLang="en-US" sz="1100" b="1" spc="-20" dirty="0">
                  <a:solidFill>
                    <a:srgbClr val="333333"/>
                  </a:solidFill>
                  <a:latin typeface="Meiryo UI" panose="020B0604030504040204" pitchFamily="50" charset="-128"/>
                  <a:ea typeface="Meiryo UI" panose="020B0604030504040204" pitchFamily="50" charset="-128"/>
                  <a:cs typeface="Noto Sans JP Thin"/>
                </a:rPr>
                <a:t>配達</a:t>
              </a:r>
              <a:endParaRPr sz="1100" b="1" dirty="0">
                <a:latin typeface="Meiryo UI" panose="020B0604030504040204" pitchFamily="50" charset="-128"/>
                <a:ea typeface="Meiryo UI" panose="020B0604030504040204" pitchFamily="50" charset="-128"/>
                <a:cs typeface="Noto Sans JP Thin"/>
              </a:endParaRPr>
            </a:p>
          </p:txBody>
        </p:sp>
        <p:sp>
          <p:nvSpPr>
            <p:cNvPr id="30" name="object 47">
              <a:extLst>
                <a:ext uri="{FF2B5EF4-FFF2-40B4-BE49-F238E27FC236}">
                  <a16:creationId xmlns:a16="http://schemas.microsoft.com/office/drawing/2014/main" id="{CD72898C-4F56-993B-0A65-D8976CDC8477}"/>
                </a:ext>
              </a:extLst>
            </p:cNvPr>
            <p:cNvSpPr txBox="1"/>
            <p:nvPr/>
          </p:nvSpPr>
          <p:spPr>
            <a:xfrm>
              <a:off x="1799986" y="1328474"/>
              <a:ext cx="929074" cy="182836"/>
            </a:xfrm>
            <a:prstGeom prst="rect">
              <a:avLst/>
            </a:prstGeom>
          </p:spPr>
          <p:txBody>
            <a:bodyPr vert="horz" wrap="square" lIns="0" tIns="13428" rIns="0" bIns="0" rtlCol="0">
              <a:spAutoFit/>
            </a:bodyPr>
            <a:lstStyle/>
            <a:p>
              <a:pPr marL="10329" algn="ctr">
                <a:spcBef>
                  <a:spcPts val="106"/>
                </a:spcBef>
                <a:defRPr>
                  <a:latin typeface="Noto Sans JP"/>
                  <a:ea typeface="Noto Sans JP"/>
                  <a:cs typeface="Noto Sans JP"/>
                </a:defRPr>
              </a:pPr>
              <a:r>
                <a:rPr lang="ja-JP" altLang="en-US" sz="1100" b="1" spc="-20" dirty="0">
                  <a:solidFill>
                    <a:srgbClr val="333333"/>
                  </a:solidFill>
                  <a:latin typeface="Meiryo UI" panose="020B0604030504040204" pitchFamily="50" charset="-128"/>
                  <a:ea typeface="Meiryo UI" panose="020B0604030504040204" pitchFamily="50" charset="-128"/>
                  <a:cs typeface="Noto Sans JP Thin"/>
                </a:rPr>
                <a:t>新規顧客</a:t>
              </a:r>
              <a:endParaRPr sz="1100" b="1" dirty="0">
                <a:latin typeface="Meiryo UI" panose="020B0604030504040204" pitchFamily="50" charset="-128"/>
                <a:ea typeface="Meiryo UI" panose="020B0604030504040204" pitchFamily="50" charset="-128"/>
                <a:cs typeface="Noto Sans JP Thin"/>
              </a:endParaRPr>
            </a:p>
          </p:txBody>
        </p:sp>
        <p:sp>
          <p:nvSpPr>
            <p:cNvPr id="31" name="object 47">
              <a:extLst>
                <a:ext uri="{FF2B5EF4-FFF2-40B4-BE49-F238E27FC236}">
                  <a16:creationId xmlns:a16="http://schemas.microsoft.com/office/drawing/2014/main" id="{7E364D89-A1D4-8504-62EA-A7A5C6CDEA89}"/>
                </a:ext>
              </a:extLst>
            </p:cNvPr>
            <p:cNvSpPr txBox="1"/>
            <p:nvPr/>
          </p:nvSpPr>
          <p:spPr>
            <a:xfrm>
              <a:off x="3916175" y="1235575"/>
              <a:ext cx="1719038" cy="364937"/>
            </a:xfrm>
            <a:prstGeom prst="rect">
              <a:avLst/>
            </a:prstGeom>
          </p:spPr>
          <p:txBody>
            <a:bodyPr vert="horz" wrap="square" lIns="0" tIns="13428" rIns="0" bIns="0" rtlCol="0">
              <a:spAutoFit/>
            </a:bodyPr>
            <a:lstStyle/>
            <a:p>
              <a:pPr marL="10329" algn="ctr">
                <a:spcBef>
                  <a:spcPts val="106"/>
                </a:spcBef>
                <a:defRPr>
                  <a:latin typeface="Noto Sans JP"/>
                  <a:ea typeface="Noto Sans JP"/>
                  <a:cs typeface="Noto Sans JP"/>
                </a:defRPr>
              </a:pPr>
              <a:r>
                <a:rPr lang="ja-JP" altLang="en-US" sz="1100" b="1" spc="-20" dirty="0">
                  <a:solidFill>
                    <a:srgbClr val="333333"/>
                  </a:solidFill>
                  <a:latin typeface="Meiryo UI" panose="020B0604030504040204" pitchFamily="50" charset="-128"/>
                  <a:ea typeface="Meiryo UI" panose="020B0604030504040204" pitchFamily="50" charset="-128"/>
                  <a:cs typeface="Noto Sans JP Thin"/>
                </a:rPr>
                <a:t>利便性</a:t>
              </a:r>
              <a:endParaRPr lang="en-US" altLang="ja-JP" sz="1100" b="1" spc="-20" dirty="0">
                <a:solidFill>
                  <a:srgbClr val="333333"/>
                </a:solidFill>
                <a:latin typeface="Meiryo UI" panose="020B0604030504040204" pitchFamily="50" charset="-128"/>
                <a:ea typeface="Meiryo UI" panose="020B0604030504040204" pitchFamily="50" charset="-128"/>
                <a:cs typeface="Noto Sans JP Thin"/>
              </a:endParaRPr>
            </a:p>
            <a:p>
              <a:pPr marL="10329" algn="ctr">
                <a:spcBef>
                  <a:spcPts val="106"/>
                </a:spcBef>
                <a:defRPr>
                  <a:latin typeface="Noto Sans JP"/>
                  <a:ea typeface="Noto Sans JP"/>
                  <a:cs typeface="Noto Sans JP"/>
                </a:defRPr>
              </a:pPr>
              <a:r>
                <a:rPr lang="ja-JP" altLang="en-US" sz="1100" b="1" spc="-20" dirty="0">
                  <a:solidFill>
                    <a:srgbClr val="333333"/>
                  </a:solidFill>
                  <a:latin typeface="Meiryo UI" panose="020B0604030504040204" pitchFamily="50" charset="-128"/>
                  <a:ea typeface="Meiryo UI" panose="020B0604030504040204" pitchFamily="50" charset="-128"/>
                  <a:cs typeface="Noto Sans JP Thin"/>
                </a:rPr>
                <a:t>多様な選択肢　など</a:t>
              </a:r>
              <a:endParaRPr sz="1100" b="1" dirty="0">
                <a:latin typeface="Meiryo UI" panose="020B0604030504040204" pitchFamily="50" charset="-128"/>
                <a:ea typeface="Meiryo UI" panose="020B0604030504040204" pitchFamily="50" charset="-128"/>
                <a:cs typeface="Noto Sans JP Thin"/>
              </a:endParaRPr>
            </a:p>
          </p:txBody>
        </p:sp>
        <p:grpSp>
          <p:nvGrpSpPr>
            <p:cNvPr id="32" name="object 39">
              <a:extLst>
                <a:ext uri="{FF2B5EF4-FFF2-40B4-BE49-F238E27FC236}">
                  <a16:creationId xmlns:a16="http://schemas.microsoft.com/office/drawing/2014/main" id="{4B71F24B-3E59-E1CA-ADCF-ED24DAF54754}"/>
                </a:ext>
              </a:extLst>
            </p:cNvPr>
            <p:cNvGrpSpPr/>
            <p:nvPr/>
          </p:nvGrpSpPr>
          <p:grpSpPr>
            <a:xfrm>
              <a:off x="4350865" y="1723119"/>
              <a:ext cx="849913" cy="212002"/>
              <a:chOff x="8513464" y="1843024"/>
              <a:chExt cx="1141730" cy="159385"/>
            </a:xfrm>
          </p:grpSpPr>
          <p:sp>
            <p:nvSpPr>
              <p:cNvPr id="45" name="object 40">
                <a:extLst>
                  <a:ext uri="{FF2B5EF4-FFF2-40B4-BE49-F238E27FC236}">
                    <a16:creationId xmlns:a16="http://schemas.microsoft.com/office/drawing/2014/main" id="{DE2E989F-FEA9-8796-4699-804D1FB38F8D}"/>
                  </a:ext>
                </a:extLst>
              </p:cNvPr>
              <p:cNvSpPr/>
              <p:nvPr/>
            </p:nvSpPr>
            <p:spPr>
              <a:xfrm>
                <a:off x="8522819" y="1852379"/>
                <a:ext cx="1122680" cy="140335"/>
              </a:xfrm>
              <a:custGeom>
                <a:avLst/>
                <a:gdLst/>
                <a:ahLst/>
                <a:cxnLst/>
                <a:rect l="l" t="t" r="r" b="b"/>
                <a:pathLst>
                  <a:path w="1122679" h="140335">
                    <a:moveTo>
                      <a:pt x="0" y="140331"/>
                    </a:moveTo>
                    <a:lnTo>
                      <a:pt x="50675" y="97452"/>
                    </a:lnTo>
                    <a:lnTo>
                      <a:pt x="109146" y="62369"/>
                    </a:lnTo>
                    <a:lnTo>
                      <a:pt x="175414" y="35082"/>
                    </a:lnTo>
                    <a:lnTo>
                      <a:pt x="249478" y="15592"/>
                    </a:lnTo>
                    <a:lnTo>
                      <a:pt x="289434" y="8770"/>
                    </a:lnTo>
                    <a:lnTo>
                      <a:pt x="331339" y="3898"/>
                    </a:lnTo>
                    <a:lnTo>
                      <a:pt x="375192" y="974"/>
                    </a:lnTo>
                    <a:lnTo>
                      <a:pt x="420995" y="0"/>
                    </a:lnTo>
                    <a:lnTo>
                      <a:pt x="468747" y="974"/>
                    </a:lnTo>
                    <a:lnTo>
                      <a:pt x="518448" y="3898"/>
                    </a:lnTo>
                    <a:lnTo>
                      <a:pt x="570098" y="8770"/>
                    </a:lnTo>
                    <a:lnTo>
                      <a:pt x="623696" y="15592"/>
                    </a:lnTo>
                    <a:lnTo>
                      <a:pt x="679245" y="24363"/>
                    </a:lnTo>
                    <a:lnTo>
                      <a:pt x="736742" y="35082"/>
                    </a:lnTo>
                    <a:lnTo>
                      <a:pt x="796188" y="47751"/>
                    </a:lnTo>
                    <a:lnTo>
                      <a:pt x="857583" y="62369"/>
                    </a:lnTo>
                    <a:lnTo>
                      <a:pt x="920927" y="78936"/>
                    </a:lnTo>
                    <a:lnTo>
                      <a:pt x="986220" y="97452"/>
                    </a:lnTo>
                    <a:lnTo>
                      <a:pt x="1053463" y="117917"/>
                    </a:lnTo>
                    <a:lnTo>
                      <a:pt x="1122654" y="140331"/>
                    </a:lnTo>
                  </a:path>
                </a:pathLst>
              </a:custGeom>
              <a:ln w="18710">
                <a:solidFill>
                  <a:srgbClr val="A78F6F"/>
                </a:solidFill>
              </a:ln>
            </p:spPr>
            <p:txBody>
              <a:bodyPr wrap="square" lIns="0" tIns="0" rIns="0" bIns="0" rtlCol="0"/>
              <a:lstStyle/>
              <a:p>
                <a:pPr>
                  <a:defRPr>
                    <a:latin typeface="Noto Sans JP"/>
                    <a:ea typeface="Noto Sans JP"/>
                    <a:cs typeface="Noto Sans JP"/>
                  </a:defRPr>
                </a:pPr>
                <a:endParaRPr sz="1100">
                  <a:latin typeface="Meiryo UI" panose="020B0604030504040204" pitchFamily="50" charset="-128"/>
                  <a:ea typeface="Meiryo UI" panose="020B0604030504040204" pitchFamily="50" charset="-128"/>
                </a:endParaRPr>
              </a:p>
            </p:txBody>
          </p:sp>
          <p:sp>
            <p:nvSpPr>
              <p:cNvPr id="46" name="object 41">
                <a:extLst>
                  <a:ext uri="{FF2B5EF4-FFF2-40B4-BE49-F238E27FC236}">
                    <a16:creationId xmlns:a16="http://schemas.microsoft.com/office/drawing/2014/main" id="{38FFE9E7-70D8-3E63-D059-3503359E6BAA}"/>
                  </a:ext>
                </a:extLst>
              </p:cNvPr>
              <p:cNvSpPr/>
              <p:nvPr/>
            </p:nvSpPr>
            <p:spPr>
              <a:xfrm>
                <a:off x="9485717" y="1892124"/>
                <a:ext cx="160020" cy="106680"/>
              </a:xfrm>
              <a:custGeom>
                <a:avLst/>
                <a:gdLst/>
                <a:ahLst/>
                <a:cxnLst/>
                <a:rect l="l" t="t" r="r" b="b"/>
                <a:pathLst>
                  <a:path w="160020" h="106680">
                    <a:moveTo>
                      <a:pt x="0" y="106504"/>
                    </a:moveTo>
                    <a:lnTo>
                      <a:pt x="35501" y="0"/>
                    </a:lnTo>
                    <a:lnTo>
                      <a:pt x="159756" y="100587"/>
                    </a:lnTo>
                    <a:lnTo>
                      <a:pt x="0" y="106504"/>
                    </a:lnTo>
                    <a:close/>
                  </a:path>
                </a:pathLst>
              </a:custGeom>
              <a:solidFill>
                <a:srgbClr val="A78F6F"/>
              </a:solidFill>
            </p:spPr>
            <p:txBody>
              <a:bodyPr wrap="square" lIns="0" tIns="0" rIns="0" bIns="0" rtlCol="0"/>
              <a:lstStyle/>
              <a:p>
                <a:pPr>
                  <a:defRPr>
                    <a:latin typeface="Noto Sans JP"/>
                    <a:ea typeface="Noto Sans JP"/>
                    <a:cs typeface="Noto Sans JP"/>
                  </a:defRPr>
                </a:pPr>
                <a:endParaRPr sz="1100">
                  <a:latin typeface="Meiryo UI" panose="020B0604030504040204" pitchFamily="50" charset="-128"/>
                  <a:ea typeface="Meiryo UI" panose="020B0604030504040204" pitchFamily="50" charset="-128"/>
                </a:endParaRPr>
              </a:p>
            </p:txBody>
          </p:sp>
        </p:grpSp>
        <p:cxnSp>
          <p:nvCxnSpPr>
            <p:cNvPr id="33" name="直線矢印コネクタ 32">
              <a:extLst>
                <a:ext uri="{FF2B5EF4-FFF2-40B4-BE49-F238E27FC236}">
                  <a16:creationId xmlns:a16="http://schemas.microsoft.com/office/drawing/2014/main" id="{A13385AB-9B9C-FE54-BF5B-7E8C9E70E6C0}"/>
                </a:ext>
              </a:extLst>
            </p:cNvPr>
            <p:cNvCxnSpPr>
              <a:cxnSpLocks/>
            </p:cNvCxnSpPr>
            <p:nvPr/>
          </p:nvCxnSpPr>
          <p:spPr>
            <a:xfrm>
              <a:off x="4319178" y="2621195"/>
              <a:ext cx="958659" cy="0"/>
            </a:xfrm>
            <a:prstGeom prst="straightConnector1">
              <a:avLst/>
            </a:prstGeom>
            <a:ln>
              <a:solidFill>
                <a:srgbClr val="F59D0A"/>
              </a:solidFill>
              <a:prstDash val="dash"/>
              <a:headEnd type="triangl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34" name="直線矢印コネクタ 33">
              <a:extLst>
                <a:ext uri="{FF2B5EF4-FFF2-40B4-BE49-F238E27FC236}">
                  <a16:creationId xmlns:a16="http://schemas.microsoft.com/office/drawing/2014/main" id="{84576C76-2161-894B-8BE0-28594F208A21}"/>
                </a:ext>
              </a:extLst>
            </p:cNvPr>
            <p:cNvCxnSpPr>
              <a:cxnSpLocks/>
              <a:stCxn id="54" idx="2"/>
              <a:endCxn id="43" idx="6"/>
            </p:cNvCxnSpPr>
            <p:nvPr/>
          </p:nvCxnSpPr>
          <p:spPr>
            <a:xfrm flipH="1">
              <a:off x="4414691" y="2221735"/>
              <a:ext cx="652001" cy="0"/>
            </a:xfrm>
            <a:prstGeom prst="straightConnector1">
              <a:avLst/>
            </a:prstGeom>
            <a:ln>
              <a:solidFill>
                <a:srgbClr val="A78F6F"/>
              </a:solidFill>
              <a:tailEnd type="triangle"/>
            </a:ln>
          </p:spPr>
          <p:style>
            <a:lnRef idx="2">
              <a:schemeClr val="accent1"/>
            </a:lnRef>
            <a:fillRef idx="0">
              <a:schemeClr val="accent1"/>
            </a:fillRef>
            <a:effectRef idx="1">
              <a:schemeClr val="accent1"/>
            </a:effectRef>
            <a:fontRef idx="minor">
              <a:schemeClr val="tx1"/>
            </a:fontRef>
          </p:style>
        </p:cxnSp>
        <p:sp>
          <p:nvSpPr>
            <p:cNvPr id="35" name="object 47">
              <a:extLst>
                <a:ext uri="{FF2B5EF4-FFF2-40B4-BE49-F238E27FC236}">
                  <a16:creationId xmlns:a16="http://schemas.microsoft.com/office/drawing/2014/main" id="{BD2D7429-AD33-1291-F6B2-AF99987C3FF7}"/>
                </a:ext>
              </a:extLst>
            </p:cNvPr>
            <p:cNvSpPr txBox="1"/>
            <p:nvPr/>
          </p:nvSpPr>
          <p:spPr>
            <a:xfrm>
              <a:off x="4401303" y="2688255"/>
              <a:ext cx="872662" cy="182836"/>
            </a:xfrm>
            <a:prstGeom prst="rect">
              <a:avLst/>
            </a:prstGeom>
          </p:spPr>
          <p:txBody>
            <a:bodyPr vert="horz" wrap="square" lIns="0" tIns="13428" rIns="0" bIns="0" rtlCol="0">
              <a:spAutoFit/>
            </a:bodyPr>
            <a:lstStyle/>
            <a:p>
              <a:pPr marL="10329" algn="ctr">
                <a:spcBef>
                  <a:spcPts val="106"/>
                </a:spcBef>
                <a:defRPr>
                  <a:latin typeface="Noto Sans JP"/>
                  <a:ea typeface="Noto Sans JP"/>
                  <a:cs typeface="Noto Sans JP"/>
                </a:defRPr>
              </a:pPr>
              <a:r>
                <a:rPr lang="ja-JP" altLang="en-US" sz="1100" b="1" spc="-20" dirty="0">
                  <a:solidFill>
                    <a:srgbClr val="F59D0A"/>
                  </a:solidFill>
                  <a:latin typeface="Meiryo UI" panose="020B0604030504040204" pitchFamily="50" charset="-128"/>
                  <a:ea typeface="Meiryo UI" panose="020B0604030504040204" pitchFamily="50" charset="-128"/>
                  <a:cs typeface="Noto Sans JP Thin"/>
                </a:rPr>
                <a:t>サービス料</a:t>
              </a:r>
              <a:endParaRPr sz="1100" b="1" dirty="0">
                <a:solidFill>
                  <a:srgbClr val="F59D0A"/>
                </a:solidFill>
                <a:latin typeface="Meiryo UI" panose="020B0604030504040204" pitchFamily="50" charset="-128"/>
                <a:ea typeface="Meiryo UI" panose="020B0604030504040204" pitchFamily="50" charset="-128"/>
                <a:cs typeface="Noto Sans JP Thin"/>
              </a:endParaRPr>
            </a:p>
          </p:txBody>
        </p:sp>
        <p:sp>
          <p:nvSpPr>
            <p:cNvPr id="36" name="object 47">
              <a:extLst>
                <a:ext uri="{FF2B5EF4-FFF2-40B4-BE49-F238E27FC236}">
                  <a16:creationId xmlns:a16="http://schemas.microsoft.com/office/drawing/2014/main" id="{2DB939F2-355D-FF91-225E-2BA450FB4D86}"/>
                </a:ext>
              </a:extLst>
            </p:cNvPr>
            <p:cNvSpPr txBox="1"/>
            <p:nvPr/>
          </p:nvSpPr>
          <p:spPr>
            <a:xfrm>
              <a:off x="1839090" y="2728965"/>
              <a:ext cx="872662" cy="182836"/>
            </a:xfrm>
            <a:prstGeom prst="rect">
              <a:avLst/>
            </a:prstGeom>
          </p:spPr>
          <p:txBody>
            <a:bodyPr vert="horz" wrap="square" lIns="0" tIns="13428" rIns="0" bIns="0" rtlCol="0">
              <a:spAutoFit/>
            </a:bodyPr>
            <a:lstStyle/>
            <a:p>
              <a:pPr marL="10329" algn="ctr">
                <a:spcBef>
                  <a:spcPts val="106"/>
                </a:spcBef>
                <a:defRPr>
                  <a:latin typeface="Noto Sans JP"/>
                  <a:ea typeface="Noto Sans JP"/>
                  <a:cs typeface="Noto Sans JP"/>
                </a:defRPr>
              </a:pPr>
              <a:r>
                <a:rPr lang="ja-JP" altLang="en-US" sz="1100" b="1" spc="-20" dirty="0">
                  <a:solidFill>
                    <a:srgbClr val="F59D0A"/>
                  </a:solidFill>
                  <a:latin typeface="Meiryo UI" panose="020B0604030504040204" pitchFamily="50" charset="-128"/>
                  <a:ea typeface="Meiryo UI" panose="020B0604030504040204" pitchFamily="50" charset="-128"/>
                  <a:cs typeface="Noto Sans JP Thin"/>
                </a:rPr>
                <a:t>手数料</a:t>
              </a:r>
              <a:endParaRPr sz="1100" b="1" dirty="0">
                <a:solidFill>
                  <a:srgbClr val="F59D0A"/>
                </a:solidFill>
                <a:latin typeface="Meiryo UI" panose="020B0604030504040204" pitchFamily="50" charset="-128"/>
                <a:ea typeface="Meiryo UI" panose="020B0604030504040204" pitchFamily="50" charset="-128"/>
                <a:cs typeface="Noto Sans JP Thin"/>
              </a:endParaRPr>
            </a:p>
          </p:txBody>
        </p:sp>
        <p:sp>
          <p:nvSpPr>
            <p:cNvPr id="37" name="object 47">
              <a:extLst>
                <a:ext uri="{FF2B5EF4-FFF2-40B4-BE49-F238E27FC236}">
                  <a16:creationId xmlns:a16="http://schemas.microsoft.com/office/drawing/2014/main" id="{03D5903B-7922-1428-287E-868945B33E4F}"/>
                </a:ext>
              </a:extLst>
            </p:cNvPr>
            <p:cNvSpPr txBox="1"/>
            <p:nvPr/>
          </p:nvSpPr>
          <p:spPr>
            <a:xfrm>
              <a:off x="1880862" y="2282983"/>
              <a:ext cx="789119" cy="182836"/>
            </a:xfrm>
            <a:prstGeom prst="rect">
              <a:avLst/>
            </a:prstGeom>
          </p:spPr>
          <p:txBody>
            <a:bodyPr vert="horz" wrap="square" lIns="0" tIns="13428" rIns="0" bIns="0" rtlCol="0">
              <a:spAutoFit/>
            </a:bodyPr>
            <a:lstStyle/>
            <a:p>
              <a:pPr marL="10329" algn="ctr">
                <a:spcBef>
                  <a:spcPts val="106"/>
                </a:spcBef>
                <a:defRPr>
                  <a:latin typeface="Noto Sans JP"/>
                  <a:ea typeface="Noto Sans JP"/>
                  <a:cs typeface="Noto Sans JP"/>
                </a:defRPr>
              </a:pPr>
              <a:r>
                <a:rPr lang="ja-JP" altLang="en-US" sz="1100" b="1" spc="-20" dirty="0">
                  <a:solidFill>
                    <a:srgbClr val="333333"/>
                  </a:solidFill>
                  <a:latin typeface="Meiryo UI" panose="020B0604030504040204" pitchFamily="50" charset="-128"/>
                  <a:ea typeface="Meiryo UI" panose="020B0604030504040204" pitchFamily="50" charset="-128"/>
                  <a:cs typeface="Noto Sans JP Thin"/>
                </a:rPr>
                <a:t>メニュー提供</a:t>
              </a:r>
              <a:endParaRPr sz="1100" b="1" dirty="0">
                <a:latin typeface="Meiryo UI" panose="020B0604030504040204" pitchFamily="50" charset="-128"/>
                <a:ea typeface="Meiryo UI" panose="020B0604030504040204" pitchFamily="50" charset="-128"/>
                <a:cs typeface="Noto Sans JP Thin"/>
              </a:endParaRPr>
            </a:p>
          </p:txBody>
        </p:sp>
        <p:cxnSp>
          <p:nvCxnSpPr>
            <p:cNvPr id="38" name="直線矢印コネクタ 37">
              <a:extLst>
                <a:ext uri="{FF2B5EF4-FFF2-40B4-BE49-F238E27FC236}">
                  <a16:creationId xmlns:a16="http://schemas.microsoft.com/office/drawing/2014/main" id="{A58D5C81-C2CD-CC3E-3C56-BAE43C2D98A3}"/>
                </a:ext>
              </a:extLst>
            </p:cNvPr>
            <p:cNvCxnSpPr>
              <a:cxnSpLocks/>
            </p:cNvCxnSpPr>
            <p:nvPr/>
          </p:nvCxnSpPr>
          <p:spPr>
            <a:xfrm flipH="1" flipV="1">
              <a:off x="3895216" y="2884129"/>
              <a:ext cx="0" cy="664715"/>
            </a:xfrm>
            <a:prstGeom prst="straightConnector1">
              <a:avLst/>
            </a:prstGeom>
            <a:ln>
              <a:solidFill>
                <a:srgbClr val="A78F6F"/>
              </a:solidFill>
              <a:headEnd type="triangle" w="med" len="med"/>
              <a:tailEnd type="none" w="med" len="med"/>
            </a:ln>
          </p:spPr>
          <p:style>
            <a:lnRef idx="2">
              <a:schemeClr val="accent1"/>
            </a:lnRef>
            <a:fillRef idx="0">
              <a:schemeClr val="accent1"/>
            </a:fillRef>
            <a:effectRef idx="1">
              <a:schemeClr val="accent1"/>
            </a:effectRef>
            <a:fontRef idx="minor">
              <a:schemeClr val="tx1"/>
            </a:fontRef>
          </p:style>
        </p:cxnSp>
        <p:sp>
          <p:nvSpPr>
            <p:cNvPr id="39" name="object 47">
              <a:extLst>
                <a:ext uri="{FF2B5EF4-FFF2-40B4-BE49-F238E27FC236}">
                  <a16:creationId xmlns:a16="http://schemas.microsoft.com/office/drawing/2014/main" id="{791F77FB-B237-C281-CF5E-641B320F12E2}"/>
                </a:ext>
              </a:extLst>
            </p:cNvPr>
            <p:cNvSpPr txBox="1"/>
            <p:nvPr/>
          </p:nvSpPr>
          <p:spPr>
            <a:xfrm>
              <a:off x="4381135" y="2282983"/>
              <a:ext cx="789119" cy="182836"/>
            </a:xfrm>
            <a:prstGeom prst="rect">
              <a:avLst/>
            </a:prstGeom>
          </p:spPr>
          <p:txBody>
            <a:bodyPr vert="horz" wrap="square" lIns="0" tIns="13428" rIns="0" bIns="0" rtlCol="0">
              <a:spAutoFit/>
            </a:bodyPr>
            <a:lstStyle/>
            <a:p>
              <a:pPr marL="10329" algn="ctr">
                <a:spcBef>
                  <a:spcPts val="106"/>
                </a:spcBef>
                <a:defRPr>
                  <a:latin typeface="Noto Sans JP"/>
                  <a:ea typeface="Noto Sans JP"/>
                  <a:cs typeface="Noto Sans JP"/>
                </a:defRPr>
              </a:pPr>
              <a:r>
                <a:rPr lang="ja-JP" altLang="en-US" sz="1100" b="1" spc="-20" dirty="0">
                  <a:solidFill>
                    <a:srgbClr val="333333"/>
                  </a:solidFill>
                  <a:latin typeface="Meiryo UI" panose="020B0604030504040204" pitchFamily="50" charset="-128"/>
                  <a:ea typeface="Meiryo UI" panose="020B0604030504040204" pitchFamily="50" charset="-128"/>
                  <a:cs typeface="Noto Sans JP Thin"/>
                </a:rPr>
                <a:t>注文</a:t>
              </a:r>
              <a:endParaRPr sz="1100" b="1" dirty="0">
                <a:latin typeface="Meiryo UI" panose="020B0604030504040204" pitchFamily="50" charset="-128"/>
                <a:ea typeface="Meiryo UI" panose="020B0604030504040204" pitchFamily="50" charset="-128"/>
                <a:cs typeface="Noto Sans JP Thin"/>
              </a:endParaRPr>
            </a:p>
          </p:txBody>
        </p:sp>
        <p:grpSp>
          <p:nvGrpSpPr>
            <p:cNvPr id="40" name="グループ化 39">
              <a:extLst>
                <a:ext uri="{FF2B5EF4-FFF2-40B4-BE49-F238E27FC236}">
                  <a16:creationId xmlns:a16="http://schemas.microsoft.com/office/drawing/2014/main" id="{B5E3915E-3311-B9FD-BF83-EB6842F2A5D5}"/>
                </a:ext>
              </a:extLst>
            </p:cNvPr>
            <p:cNvGrpSpPr/>
            <p:nvPr/>
          </p:nvGrpSpPr>
          <p:grpSpPr>
            <a:xfrm>
              <a:off x="2632377" y="1485503"/>
              <a:ext cx="1782314" cy="1472464"/>
              <a:chOff x="2260058" y="1785355"/>
              <a:chExt cx="1405535" cy="1472464"/>
            </a:xfrm>
          </p:grpSpPr>
          <p:sp>
            <p:nvSpPr>
              <p:cNvPr id="43" name="楕円 42">
                <a:extLst>
                  <a:ext uri="{FF2B5EF4-FFF2-40B4-BE49-F238E27FC236}">
                    <a16:creationId xmlns:a16="http://schemas.microsoft.com/office/drawing/2014/main" id="{30C3E8D6-3A80-A5F9-E64A-DC24AFFA9207}"/>
                  </a:ext>
                </a:extLst>
              </p:cNvPr>
              <p:cNvSpPr/>
              <p:nvPr/>
            </p:nvSpPr>
            <p:spPr>
              <a:xfrm>
                <a:off x="2260058" y="1785355"/>
                <a:ext cx="1405535" cy="1472464"/>
              </a:xfrm>
              <a:prstGeom prst="ellipse">
                <a:avLst/>
              </a:prstGeom>
              <a:solidFill>
                <a:srgbClr val="78573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a:p>
            </p:txBody>
          </p:sp>
          <p:sp>
            <p:nvSpPr>
              <p:cNvPr id="44" name="テキスト ボックス 43">
                <a:extLst>
                  <a:ext uri="{FF2B5EF4-FFF2-40B4-BE49-F238E27FC236}">
                    <a16:creationId xmlns:a16="http://schemas.microsoft.com/office/drawing/2014/main" id="{E5D18532-71B6-9A61-33B6-6CD000BEBA02}"/>
                  </a:ext>
                </a:extLst>
              </p:cNvPr>
              <p:cNvSpPr txBox="1"/>
              <p:nvPr/>
            </p:nvSpPr>
            <p:spPr>
              <a:xfrm>
                <a:off x="2372182" y="2299427"/>
                <a:ext cx="1170207" cy="438582"/>
              </a:xfrm>
              <a:prstGeom prst="rect">
                <a:avLst/>
              </a:prstGeom>
              <a:noFill/>
            </p:spPr>
            <p:txBody>
              <a:bodyPr wrap="square" rtlCol="0">
                <a:spAutoFit/>
              </a:bodyPr>
              <a:lstStyle/>
              <a:p>
                <a:pPr algn="ctr"/>
                <a:r>
                  <a:rPr kumimoji="1" lang="en-US" altLang="ja-JP" sz="1200" b="1" dirty="0">
                    <a:solidFill>
                      <a:schemeClr val="bg1"/>
                    </a:solidFill>
                    <a:latin typeface="Meiryo UI" panose="020B0604030504040204" pitchFamily="50" charset="-128"/>
                    <a:ea typeface="Meiryo UI" panose="020B0604030504040204" pitchFamily="50" charset="-128"/>
                  </a:rPr>
                  <a:t>Uber</a:t>
                </a:r>
                <a:r>
                  <a:rPr kumimoji="1" lang="ja-JP" altLang="en-US" sz="1200" b="1" dirty="0">
                    <a:solidFill>
                      <a:schemeClr val="bg1"/>
                    </a:solidFill>
                    <a:latin typeface="Meiryo UI" panose="020B0604030504040204" pitchFamily="50" charset="-128"/>
                    <a:ea typeface="Meiryo UI" panose="020B0604030504040204" pitchFamily="50" charset="-128"/>
                  </a:rPr>
                  <a:t> </a:t>
                </a:r>
                <a:r>
                  <a:rPr kumimoji="1" lang="en-US" altLang="ja-JP" sz="1200" b="1" dirty="0">
                    <a:solidFill>
                      <a:schemeClr val="bg1"/>
                    </a:solidFill>
                    <a:latin typeface="Meiryo UI" panose="020B0604030504040204" pitchFamily="50" charset="-128"/>
                    <a:ea typeface="Meiryo UI" panose="020B0604030504040204" pitchFamily="50" charset="-128"/>
                  </a:rPr>
                  <a:t>Eats</a:t>
                </a:r>
              </a:p>
              <a:p>
                <a:pPr algn="ctr"/>
                <a:r>
                  <a:rPr kumimoji="1" lang="ja-JP" altLang="en-US" sz="1000" b="1" dirty="0">
                    <a:solidFill>
                      <a:schemeClr val="bg1"/>
                    </a:solidFill>
                    <a:latin typeface="Meiryo UI" panose="020B0604030504040204" pitchFamily="50" charset="-128"/>
                    <a:ea typeface="Meiryo UI" panose="020B0604030504040204" pitchFamily="50" charset="-128"/>
                  </a:rPr>
                  <a:t>プラットフォーム</a:t>
                </a:r>
              </a:p>
            </p:txBody>
          </p:sp>
        </p:grpSp>
        <p:sp>
          <p:nvSpPr>
            <p:cNvPr id="41" name="object 47">
              <a:extLst>
                <a:ext uri="{FF2B5EF4-FFF2-40B4-BE49-F238E27FC236}">
                  <a16:creationId xmlns:a16="http://schemas.microsoft.com/office/drawing/2014/main" id="{76FB11EF-7119-F47A-DFC9-0D06222A3678}"/>
                </a:ext>
              </a:extLst>
            </p:cNvPr>
            <p:cNvSpPr txBox="1"/>
            <p:nvPr/>
          </p:nvSpPr>
          <p:spPr>
            <a:xfrm>
              <a:off x="2290120" y="3075467"/>
              <a:ext cx="818765" cy="182836"/>
            </a:xfrm>
            <a:prstGeom prst="rect">
              <a:avLst/>
            </a:prstGeom>
          </p:spPr>
          <p:txBody>
            <a:bodyPr vert="horz" wrap="square" lIns="0" tIns="13428" rIns="0" bIns="0" rtlCol="0">
              <a:spAutoFit/>
            </a:bodyPr>
            <a:lstStyle/>
            <a:p>
              <a:pPr marL="10329" algn="ctr">
                <a:spcBef>
                  <a:spcPts val="106"/>
                </a:spcBef>
                <a:defRPr>
                  <a:latin typeface="Noto Sans JP"/>
                  <a:ea typeface="Noto Sans JP"/>
                  <a:cs typeface="Noto Sans JP"/>
                </a:defRPr>
              </a:pPr>
              <a:r>
                <a:rPr lang="ja-JP" altLang="en-US" sz="1100" b="1" spc="-20" dirty="0">
                  <a:solidFill>
                    <a:srgbClr val="333333"/>
                  </a:solidFill>
                  <a:latin typeface="Meiryo UI" panose="020B0604030504040204" pitchFamily="50" charset="-128"/>
                  <a:ea typeface="Meiryo UI" panose="020B0604030504040204" pitchFamily="50" charset="-128"/>
                  <a:cs typeface="Noto Sans JP Thin"/>
                </a:rPr>
                <a:t>配達依頼</a:t>
              </a:r>
              <a:endParaRPr sz="1100" b="1" dirty="0">
                <a:latin typeface="Meiryo UI" panose="020B0604030504040204" pitchFamily="50" charset="-128"/>
                <a:ea typeface="Meiryo UI" panose="020B0604030504040204" pitchFamily="50" charset="-128"/>
                <a:cs typeface="Noto Sans JP Thin"/>
              </a:endParaRPr>
            </a:p>
          </p:txBody>
        </p:sp>
        <p:sp>
          <p:nvSpPr>
            <p:cNvPr id="42" name="object 47">
              <a:extLst>
                <a:ext uri="{FF2B5EF4-FFF2-40B4-BE49-F238E27FC236}">
                  <a16:creationId xmlns:a16="http://schemas.microsoft.com/office/drawing/2014/main" id="{C9E8E8F2-6D81-AAA1-FCF6-710433D90087}"/>
                </a:ext>
              </a:extLst>
            </p:cNvPr>
            <p:cNvSpPr txBox="1"/>
            <p:nvPr/>
          </p:nvSpPr>
          <p:spPr>
            <a:xfrm>
              <a:off x="3979742" y="3075467"/>
              <a:ext cx="818765" cy="182836"/>
            </a:xfrm>
            <a:prstGeom prst="rect">
              <a:avLst/>
            </a:prstGeom>
          </p:spPr>
          <p:txBody>
            <a:bodyPr vert="horz" wrap="square" lIns="0" tIns="13428" rIns="0" bIns="0" rtlCol="0">
              <a:spAutoFit/>
            </a:bodyPr>
            <a:lstStyle/>
            <a:p>
              <a:pPr marL="10329" algn="ctr">
                <a:spcBef>
                  <a:spcPts val="106"/>
                </a:spcBef>
                <a:defRPr>
                  <a:latin typeface="Noto Sans JP"/>
                  <a:ea typeface="Noto Sans JP"/>
                  <a:cs typeface="Noto Sans JP"/>
                </a:defRPr>
              </a:pPr>
              <a:r>
                <a:rPr lang="ja-JP" altLang="en-US" sz="1100" b="1" spc="-20" dirty="0">
                  <a:solidFill>
                    <a:srgbClr val="333333"/>
                  </a:solidFill>
                  <a:latin typeface="Meiryo UI" panose="020B0604030504040204" pitchFamily="50" charset="-128"/>
                  <a:ea typeface="Meiryo UI" panose="020B0604030504040204" pitchFamily="50" charset="-128"/>
                  <a:cs typeface="Noto Sans JP Thin"/>
                </a:rPr>
                <a:t>報酬</a:t>
              </a:r>
              <a:endParaRPr sz="1100" b="1" dirty="0">
                <a:latin typeface="Meiryo UI" panose="020B0604030504040204" pitchFamily="50" charset="-128"/>
                <a:ea typeface="Meiryo UI" panose="020B0604030504040204" pitchFamily="50" charset="-128"/>
                <a:cs typeface="Noto Sans JP Thin"/>
              </a:endParaRPr>
            </a:p>
          </p:txBody>
        </p:sp>
      </p:grpSp>
    </p:spTree>
    <p:extLst>
      <p:ext uri="{BB962C8B-B14F-4D97-AF65-F5344CB8AC3E}">
        <p14:creationId xmlns:p14="http://schemas.microsoft.com/office/powerpoint/2010/main" val="420975249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lumMod val="95000"/>
          </a:schemeClr>
        </a:solidFill>
        <a:ln>
          <a:solidFill>
            <a:schemeClr val="tx2"/>
          </a:solidFill>
        </a:ln>
      </a:spPr>
      <a:bodyPr rtlCol="0" anchor="ctr"/>
      <a:lstStyle>
        <a:defPPr algn="ctr">
          <a:defRPr kumimoji="1"/>
        </a:defPPr>
      </a:lstStyle>
      <a:style>
        <a:lnRef idx="2">
          <a:schemeClr val="accent1">
            <a:shade val="15000"/>
          </a:schemeClr>
        </a:lnRef>
        <a:fillRef idx="1">
          <a:schemeClr val="accent1"/>
        </a:fillRef>
        <a:effectRef idx="0">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8facf85-e8b4-43fd-b3c1-98d6b90613bf">
      <Terms xmlns="http://schemas.microsoft.com/office/infopath/2007/PartnerControls"/>
    </lcf76f155ced4ddcb4097134ff3c332f>
    <TaxCatchAll xmlns="55a4b88a-aabb-40dc-ae4b-520d76b76941"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AD10CFF636912448BA127CE9AF8C5B8D" ma:contentTypeVersion="11" ma:contentTypeDescription="新しいドキュメントを作成します。" ma:contentTypeScope="" ma:versionID="85f2fcc26a6fdb42a2e0a021dbcd4b12">
  <xsd:schema xmlns:xsd="http://www.w3.org/2001/XMLSchema" xmlns:xs="http://www.w3.org/2001/XMLSchema" xmlns:p="http://schemas.microsoft.com/office/2006/metadata/properties" xmlns:ns2="28facf85-e8b4-43fd-b3c1-98d6b90613bf" xmlns:ns3="55a4b88a-aabb-40dc-ae4b-520d76b76941" targetNamespace="http://schemas.microsoft.com/office/2006/metadata/properties" ma:root="true" ma:fieldsID="ae54429f6bdc7fabb98803cc65450b97" ns2:_="" ns3:_="">
    <xsd:import namespace="28facf85-e8b4-43fd-b3c1-98d6b90613bf"/>
    <xsd:import namespace="55a4b88a-aabb-40dc-ae4b-520d76b7694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8facf85-e8b4-43fd-b3c1-98d6b90613b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画像タグ" ma:readOnly="false" ma:fieldId="{5cf76f15-5ced-4ddc-b409-7134ff3c332f}" ma:taxonomyMulti="true" ma:sspId="eaabdbc0-7bac-4109-8a65-1cc3ed738bd3"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5a4b88a-aabb-40dc-ae4b-520d76b76941"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c8f1a9b-6ddd-4f7c-911a-f1ca73a38587}" ma:internalName="TaxCatchAll" ma:showField="CatchAllData" ma:web="55a4b88a-aabb-40dc-ae4b-520d76b7694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4D62536-FF0A-4804-AF6E-698CF6943CAE}">
  <ds:schemaRefs>
    <ds:schemaRef ds:uri="http://www.w3.org/XML/1998/namespace"/>
    <ds:schemaRef ds:uri="http://purl.org/dc/elements/1.1/"/>
    <ds:schemaRef ds:uri="http://schemas.openxmlformats.org/package/2006/metadata/core-properties"/>
    <ds:schemaRef ds:uri="http://schemas.microsoft.com/office/2006/documentManagement/types"/>
    <ds:schemaRef ds:uri="http://purl.org/dc/dcmitype/"/>
    <ds:schemaRef ds:uri="http://purl.org/dc/terms/"/>
    <ds:schemaRef ds:uri="http://schemas.microsoft.com/office/infopath/2007/PartnerControls"/>
    <ds:schemaRef ds:uri="55a4b88a-aabb-40dc-ae4b-520d76b76941"/>
    <ds:schemaRef ds:uri="28facf85-e8b4-43fd-b3c1-98d6b90613bf"/>
    <ds:schemaRef ds:uri="http://schemas.microsoft.com/office/2006/metadata/properties"/>
  </ds:schemaRefs>
</ds:datastoreItem>
</file>

<file path=customXml/itemProps2.xml><?xml version="1.0" encoding="utf-8"?>
<ds:datastoreItem xmlns:ds="http://schemas.openxmlformats.org/officeDocument/2006/customXml" ds:itemID="{6C032E14-BD7F-443C-B4F8-E2D2E7F8F26B}">
  <ds:schemaRefs>
    <ds:schemaRef ds:uri="http://schemas.microsoft.com/sharepoint/v3/contenttype/forms"/>
  </ds:schemaRefs>
</ds:datastoreItem>
</file>

<file path=customXml/itemProps3.xml><?xml version="1.0" encoding="utf-8"?>
<ds:datastoreItem xmlns:ds="http://schemas.openxmlformats.org/officeDocument/2006/customXml" ds:itemID="{B5A608E8-EF46-478B-A01C-E573DC1888A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8facf85-e8b4-43fd-b3c1-98d6b90613bf"/>
    <ds:schemaRef ds:uri="55a4b88a-aabb-40dc-ae4b-520d76b7694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1292</TotalTime>
  <Words>1107</Words>
  <Application>Microsoft Office PowerPoint</Application>
  <PresentationFormat>A4 210 x 297 mm</PresentationFormat>
  <Paragraphs>118</Paragraphs>
  <Slides>10</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10</vt:i4>
      </vt:variant>
    </vt:vector>
  </HeadingPairs>
  <TitlesOfParts>
    <vt:vector size="17" baseType="lpstr">
      <vt:lpstr>Meiryo UI</vt:lpstr>
      <vt:lpstr>Noto Sans JP</vt:lpstr>
      <vt:lpstr>PMingLiU</vt:lpstr>
      <vt:lpstr>游ゴシック</vt:lpstr>
      <vt:lpstr>游明朝</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白土　晴香(SBPL)</dc:creator>
  <cp:lastModifiedBy>白土　晴香(SBPL)</cp:lastModifiedBy>
  <cp:revision>15</cp:revision>
  <cp:lastPrinted>2025-10-26T07:05:05Z</cp:lastPrinted>
  <dcterms:created xsi:type="dcterms:W3CDTF">2025-09-23T07:36:46Z</dcterms:created>
  <dcterms:modified xsi:type="dcterms:W3CDTF">2025-10-26T07:13:59Z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0x010100AD10CFF636912448BA127CE9AF8C5B8D</vt:lpwstr>
  </property>
</Properties>
</file>